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xls" ContentType="application/vnd.ms-exce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gif" ContentType="image/gif"/>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3"/>
  </p:notesMasterIdLst>
  <p:sldIdLst>
    <p:sldId id="256" r:id="rId2"/>
    <p:sldId id="257" r:id="rId3"/>
    <p:sldId id="275" r:id="rId4"/>
    <p:sldId id="258" r:id="rId5"/>
    <p:sldId id="259" r:id="rId6"/>
    <p:sldId id="265" r:id="rId7"/>
    <p:sldId id="271" r:id="rId8"/>
    <p:sldId id="260" r:id="rId9"/>
    <p:sldId id="272" r:id="rId10"/>
    <p:sldId id="261" r:id="rId11"/>
    <p:sldId id="273" r:id="rId12"/>
    <p:sldId id="263" r:id="rId13"/>
    <p:sldId id="262" r:id="rId14"/>
    <p:sldId id="274" r:id="rId15"/>
    <p:sldId id="268" r:id="rId16"/>
    <p:sldId id="270" r:id="rId17"/>
    <p:sldId id="267" r:id="rId18"/>
    <p:sldId id="266" r:id="rId19"/>
    <p:sldId id="264" r:id="rId20"/>
    <p:sldId id="277" r:id="rId21"/>
    <p:sldId id="269" r:id="rId22"/>
  </p:sldIdLst>
  <p:sldSz cx="9144000" cy="6858000" type="screen4x3"/>
  <p:notesSz cx="7019925" cy="9305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61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280FB3E-F9FD-467D-8E4E-91D2BCE06976}" type="doc">
      <dgm:prSet loTypeId="urn:microsoft.com/office/officeart/2005/8/layout/lProcess3" loCatId="process" qsTypeId="urn:microsoft.com/office/officeart/2005/8/quickstyle/simple1" qsCatId="simple" csTypeId="urn:microsoft.com/office/officeart/2005/8/colors/accent1_2" csCatId="accent1"/>
      <dgm:spPr/>
      <dgm:t>
        <a:bodyPr/>
        <a:lstStyle/>
        <a:p>
          <a:endParaRPr lang="en-US"/>
        </a:p>
      </dgm:t>
    </dgm:pt>
    <dgm:pt modelId="{6141FB12-196C-4308-945B-AFE679B2E785}">
      <dgm:prSet/>
      <dgm:spPr/>
      <dgm:t>
        <a:bodyPr/>
        <a:lstStyle/>
        <a:p>
          <a:pPr rtl="0"/>
          <a:r>
            <a:rPr lang="en-US" dirty="0" smtClean="0"/>
            <a:t>We are implementing a foundation to grant TTPF scholarships to deserving students.</a:t>
          </a:r>
          <a:endParaRPr lang="en-US" dirty="0"/>
        </a:p>
      </dgm:t>
    </dgm:pt>
    <dgm:pt modelId="{CD5F725D-366F-4B26-A045-61CA27D8808D}" type="parTrans" cxnId="{F5A15994-B186-42BA-971B-5FBC07665D02}">
      <dgm:prSet/>
      <dgm:spPr/>
      <dgm:t>
        <a:bodyPr/>
        <a:lstStyle/>
        <a:p>
          <a:endParaRPr lang="en-US"/>
        </a:p>
      </dgm:t>
    </dgm:pt>
    <dgm:pt modelId="{B4BDE35A-3695-47AF-899E-95F7A1F99F41}" type="sibTrans" cxnId="{F5A15994-B186-42BA-971B-5FBC07665D02}">
      <dgm:prSet/>
      <dgm:spPr/>
      <dgm:t>
        <a:bodyPr/>
        <a:lstStyle/>
        <a:p>
          <a:endParaRPr lang="en-US"/>
        </a:p>
      </dgm:t>
    </dgm:pt>
    <dgm:pt modelId="{D5594E14-9CFF-4B16-862A-63100DF02B20}" type="pres">
      <dgm:prSet presAssocID="{6280FB3E-F9FD-467D-8E4E-91D2BCE06976}" presName="Name0" presStyleCnt="0">
        <dgm:presLayoutVars>
          <dgm:chPref val="3"/>
          <dgm:dir/>
          <dgm:animLvl val="lvl"/>
          <dgm:resizeHandles/>
        </dgm:presLayoutVars>
      </dgm:prSet>
      <dgm:spPr/>
    </dgm:pt>
    <dgm:pt modelId="{A84A6CF4-7E86-43AB-9BC2-568F4828BE58}" type="pres">
      <dgm:prSet presAssocID="{6141FB12-196C-4308-945B-AFE679B2E785}" presName="horFlow" presStyleCnt="0"/>
      <dgm:spPr/>
    </dgm:pt>
    <dgm:pt modelId="{3657E2BE-9287-44A6-A299-C62D0B8FAE90}" type="pres">
      <dgm:prSet presAssocID="{6141FB12-196C-4308-945B-AFE679B2E785}" presName="bigChev" presStyleLbl="node1" presStyleIdx="0" presStyleCnt="1" custLinFactNeighborX="5363" custLinFactNeighborY="15368"/>
      <dgm:spPr/>
    </dgm:pt>
  </dgm:ptLst>
  <dgm:cxnLst>
    <dgm:cxn modelId="{F5A15994-B186-42BA-971B-5FBC07665D02}" srcId="{6280FB3E-F9FD-467D-8E4E-91D2BCE06976}" destId="{6141FB12-196C-4308-945B-AFE679B2E785}" srcOrd="0" destOrd="0" parTransId="{CD5F725D-366F-4B26-A045-61CA27D8808D}" sibTransId="{B4BDE35A-3695-47AF-899E-95F7A1F99F41}"/>
    <dgm:cxn modelId="{D6E22194-7272-4D54-AEE3-CB264914BED7}" type="presOf" srcId="{6141FB12-196C-4308-945B-AFE679B2E785}" destId="{3657E2BE-9287-44A6-A299-C62D0B8FAE90}" srcOrd="0" destOrd="0" presId="urn:microsoft.com/office/officeart/2005/8/layout/lProcess3"/>
    <dgm:cxn modelId="{8009A68C-BF38-46B4-8DBB-EF4FEFDAB7B3}" type="presOf" srcId="{6280FB3E-F9FD-467D-8E4E-91D2BCE06976}" destId="{D5594E14-9CFF-4B16-862A-63100DF02B20}" srcOrd="0" destOrd="0" presId="urn:microsoft.com/office/officeart/2005/8/layout/lProcess3"/>
    <dgm:cxn modelId="{C4716377-FE12-4AE9-AD10-FE27145CCEC3}" type="presParOf" srcId="{D5594E14-9CFF-4B16-862A-63100DF02B20}" destId="{A84A6CF4-7E86-43AB-9BC2-568F4828BE58}" srcOrd="0" destOrd="0" presId="urn:microsoft.com/office/officeart/2005/8/layout/lProcess3"/>
    <dgm:cxn modelId="{19337750-9DB6-4134-BF72-6586FBF715D0}" type="presParOf" srcId="{A84A6CF4-7E86-43AB-9BC2-568F4828BE58}" destId="{3657E2BE-9287-44A6-A299-C62D0B8FAE90}" srcOrd="0" destOrd="0" presId="urn:microsoft.com/office/officeart/2005/8/layout/lProcess3"/>
  </dgm:cxnLst>
  <dgm:bg/>
  <dgm:whole/>
  <dgm:extLst>
    <a:ext uri="http://schemas.microsoft.com/office/drawing/2008/diagram">
      <dsp:dataModelExt xmlns:dsp="http://schemas.microsoft.com/office/drawing/2008/diagram" xmlns="" relId="rId10"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657E2BE-9287-44A6-A299-C62D0B8FAE90}">
      <dsp:nvSpPr>
        <dsp:cNvPr id="0" name=""/>
        <dsp:cNvSpPr/>
      </dsp:nvSpPr>
      <dsp:spPr>
        <a:xfrm>
          <a:off x="77688" y="595"/>
          <a:ext cx="2665511" cy="1066204"/>
        </a:xfrm>
        <a:prstGeom prst="chevron">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8255" rIns="0" bIns="8255" numCol="1" spcCol="1270" anchor="ctr" anchorCtr="0">
          <a:noAutofit/>
        </a:bodyPr>
        <a:lstStyle/>
        <a:p>
          <a:pPr lvl="0" algn="ctr" defTabSz="577850" rtl="0">
            <a:lnSpc>
              <a:spcPct val="90000"/>
            </a:lnSpc>
            <a:spcBef>
              <a:spcPct val="0"/>
            </a:spcBef>
            <a:spcAft>
              <a:spcPct val="35000"/>
            </a:spcAft>
          </a:pPr>
          <a:r>
            <a:rPr lang="en-US" sz="1300" kern="1200" dirty="0" smtClean="0"/>
            <a:t>We are implementing a foundation to grant TTPF scholarships to deserving students.</a:t>
          </a:r>
          <a:endParaRPr lang="en-US" sz="1300" kern="1200" dirty="0"/>
        </a:p>
      </dsp:txBody>
      <dsp:txXfrm>
        <a:off x="77688" y="595"/>
        <a:ext cx="2665511" cy="1066204"/>
      </dsp:txXfrm>
    </dsp:sp>
  </dsp:spTree>
</dsp:drawing>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5296"/>
          </a:xfrm>
          <a:prstGeom prst="rect">
            <a:avLst/>
          </a:prstGeom>
        </p:spPr>
        <p:txBody>
          <a:bodyPr vert="horz" lIns="93287" tIns="46644" rIns="93287" bIns="46644" rtlCol="0"/>
          <a:lstStyle>
            <a:lvl1pPr algn="l">
              <a:defRPr sz="1200"/>
            </a:lvl1pPr>
          </a:lstStyle>
          <a:p>
            <a:endParaRPr lang="en-US" dirty="0"/>
          </a:p>
        </p:txBody>
      </p:sp>
      <p:sp>
        <p:nvSpPr>
          <p:cNvPr id="3" name="Date Placeholder 2"/>
          <p:cNvSpPr>
            <a:spLocks noGrp="1"/>
          </p:cNvSpPr>
          <p:nvPr>
            <p:ph type="dt" idx="1"/>
          </p:nvPr>
        </p:nvSpPr>
        <p:spPr>
          <a:xfrm>
            <a:off x="3976333" y="0"/>
            <a:ext cx="3041968" cy="465296"/>
          </a:xfrm>
          <a:prstGeom prst="rect">
            <a:avLst/>
          </a:prstGeom>
        </p:spPr>
        <p:txBody>
          <a:bodyPr vert="horz" lIns="93287" tIns="46644" rIns="93287" bIns="46644" rtlCol="0"/>
          <a:lstStyle>
            <a:lvl1pPr algn="r">
              <a:defRPr sz="1200"/>
            </a:lvl1pPr>
          </a:lstStyle>
          <a:p>
            <a:fld id="{748B5C16-BD2E-484D-ADF9-3640C6931610}" type="datetimeFigureOut">
              <a:rPr lang="en-US" smtClean="0"/>
              <a:pPr/>
              <a:t>6/16/2010</a:t>
            </a:fld>
            <a:endParaRPr lang="en-US" dirty="0"/>
          </a:p>
        </p:txBody>
      </p:sp>
      <p:sp>
        <p:nvSpPr>
          <p:cNvPr id="4" name="Slide Image Placeholder 3"/>
          <p:cNvSpPr>
            <a:spLocks noGrp="1" noRot="1" noChangeAspect="1"/>
          </p:cNvSpPr>
          <p:nvPr>
            <p:ph type="sldImg" idx="2"/>
          </p:nvPr>
        </p:nvSpPr>
        <p:spPr>
          <a:xfrm>
            <a:off x="1184275" y="698500"/>
            <a:ext cx="4651375" cy="3489325"/>
          </a:xfrm>
          <a:prstGeom prst="rect">
            <a:avLst/>
          </a:prstGeom>
          <a:noFill/>
          <a:ln w="12700">
            <a:solidFill>
              <a:prstClr val="black"/>
            </a:solidFill>
          </a:ln>
        </p:spPr>
        <p:txBody>
          <a:bodyPr vert="horz" lIns="93287" tIns="46644" rIns="93287" bIns="46644" rtlCol="0" anchor="ctr"/>
          <a:lstStyle/>
          <a:p>
            <a:endParaRPr lang="en-US" dirty="0"/>
          </a:p>
        </p:txBody>
      </p:sp>
      <p:sp>
        <p:nvSpPr>
          <p:cNvPr id="5" name="Notes Placeholder 4"/>
          <p:cNvSpPr>
            <a:spLocks noGrp="1"/>
          </p:cNvSpPr>
          <p:nvPr>
            <p:ph type="body" sz="quarter" idx="3"/>
          </p:nvPr>
        </p:nvSpPr>
        <p:spPr>
          <a:xfrm>
            <a:off x="701993" y="4420315"/>
            <a:ext cx="5615940" cy="4187666"/>
          </a:xfrm>
          <a:prstGeom prst="rect">
            <a:avLst/>
          </a:prstGeom>
        </p:spPr>
        <p:txBody>
          <a:bodyPr vert="horz" lIns="93287" tIns="46644" rIns="93287" bIns="4664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39014"/>
            <a:ext cx="3041968" cy="465296"/>
          </a:xfrm>
          <a:prstGeom prst="rect">
            <a:avLst/>
          </a:prstGeom>
        </p:spPr>
        <p:txBody>
          <a:bodyPr vert="horz" lIns="93287" tIns="46644" rIns="93287" bIns="4664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6333" y="8839014"/>
            <a:ext cx="3041968" cy="465296"/>
          </a:xfrm>
          <a:prstGeom prst="rect">
            <a:avLst/>
          </a:prstGeom>
        </p:spPr>
        <p:txBody>
          <a:bodyPr vert="horz" lIns="93287" tIns="46644" rIns="93287" bIns="46644" rtlCol="0" anchor="b"/>
          <a:lstStyle>
            <a:lvl1pPr algn="r">
              <a:defRPr sz="1200"/>
            </a:lvl1pPr>
          </a:lstStyle>
          <a:p>
            <a:fld id="{CD75E65B-37DF-4B20-A02B-2A80107C84DA}"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C2597BD7-FD47-4852-B32E-69F8BBA5A4B3}" type="datetime1">
              <a:rPr lang="en-US" smtClean="0"/>
              <a:pPr/>
              <a:t>6/16/2010</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5587487-5235-47CB-AEC6-92BD94700C58}" type="slidenum">
              <a:rPr lang="en-US" smtClean="0"/>
              <a:pPr/>
              <a:t>‹#›</a:t>
            </a:fld>
            <a:endParaRPr lang="en-US" dirty="0"/>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ECEFA2F-4093-4735-903B-DFEFA47D3367}" type="datetime1">
              <a:rPr lang="en-US" smtClean="0"/>
              <a:pPr/>
              <a:t>6/16/2010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587487-5235-47CB-AEC6-92BD94700C58}"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6915912" y="3009901"/>
            <a:ext cx="457200" cy="441325"/>
          </a:xfrm>
        </p:spPr>
        <p:txBody>
          <a:bodyPr/>
          <a:lstStyle/>
          <a:p>
            <a:fld id="{F5587487-5235-47CB-AEC6-92BD94700C58}" type="slidenum">
              <a:rPr lang="en-US" smtClean="0"/>
              <a:pPr/>
              <a:t>‹#›</a:t>
            </a:fld>
            <a:endParaRPr lang="en-US"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AED0ECC-6E71-439B-91C9-E2BB036C03CF}" type="datetime1">
              <a:rPr lang="en-US" smtClean="0"/>
              <a:pPr/>
              <a:t>6/16/2010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4A6BDAA2-EF0C-470F-8A45-3C05D4345FB1}" type="datetime1">
              <a:rPr lang="en-US" smtClean="0"/>
              <a:pPr/>
              <a:t>6/16/2010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4361688" y="1026372"/>
            <a:ext cx="457200" cy="441325"/>
          </a:xfrm>
        </p:spPr>
        <p:txBody>
          <a:bodyPr/>
          <a:lstStyle/>
          <a:p>
            <a:fld id="{F5587487-5235-47CB-AEC6-92BD94700C58}" type="slidenum">
              <a:rPr lang="en-US" smtClean="0"/>
              <a:pPr/>
              <a:t>‹#›</a:t>
            </a:fld>
            <a:endParaRPr lang="en-US" dirty="0"/>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41CF7A1B-480E-4BAA-BDF2-BF3945FF8DA8}" type="datetime1">
              <a:rPr lang="en-US" smtClean="0"/>
              <a:pPr/>
              <a:t>6/16/2010</a:t>
            </a:fld>
            <a:endParaRPr lang="en-US" dirty="0"/>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5587487-5235-47CB-AEC6-92BD94700C58}" type="slidenum">
              <a:rPr lang="en-US" smtClean="0"/>
              <a:pPr/>
              <a:t>‹#›</a:t>
            </a:fld>
            <a:endParaRPr lang="en-US" dirty="0"/>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C3A37223-8933-4BA3-828D-1C68660DEA65}" type="datetime1">
              <a:rPr lang="en-US" smtClean="0"/>
              <a:pPr/>
              <a:t>6/16/2010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587487-5235-47CB-AEC6-92BD94700C58}" type="slidenum">
              <a:rPr lang="en-US" smtClean="0"/>
              <a:pPr/>
              <a:t>‹#›</a:t>
            </a:fld>
            <a:endParaRPr lang="en-US" dirty="0"/>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42CBA66E-CBC3-4615-8EE5-F5BA0FA4D88F}" type="datetime1">
              <a:rPr lang="en-US" smtClean="0"/>
              <a:pPr/>
              <a:t>6/16/2010</a:t>
            </a:fld>
            <a:endParaRPr lang="en-US" dirty="0"/>
          </a:p>
        </p:txBody>
      </p:sp>
      <p:sp>
        <p:nvSpPr>
          <p:cNvPr id="8" name="Footer Placeholder 7"/>
          <p:cNvSpPr>
            <a:spLocks noGrp="1"/>
          </p:cNvSpPr>
          <p:nvPr>
            <p:ph type="ftr" sz="quarter" idx="11"/>
          </p:nvPr>
        </p:nvSpPr>
        <p:spPr>
          <a:xfrm>
            <a:off x="304800" y="6409944"/>
            <a:ext cx="3581400" cy="365760"/>
          </a:xfrm>
        </p:spPr>
        <p:txBody>
          <a:bodyPr/>
          <a:lstStyle/>
          <a:p>
            <a:endParaRPr lang="en-US" dirty="0"/>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F5587487-5235-47CB-AEC6-92BD94700C58}" type="slidenum">
              <a:rPr lang="en-US" smtClean="0"/>
              <a:pPr/>
              <a:t>‹#›</a:t>
            </a:fld>
            <a:endParaRPr lang="en-US" dirty="0"/>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490F47F-DEF8-42D8-B0FC-022DF4F0CCDF}" type="datetime1">
              <a:rPr lang="en-US" smtClean="0"/>
              <a:pPr/>
              <a:t>6/16/2010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4343400" y="1036020"/>
            <a:ext cx="457200" cy="441325"/>
          </a:xfrm>
        </p:spPr>
        <p:txBody>
          <a:bodyPr/>
          <a:lstStyle/>
          <a:p>
            <a:fld id="{F5587487-5235-47CB-AEC6-92BD94700C58}"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95C3B0FE-73A6-43CB-9C19-66700F02BBC5}" type="datetime1">
              <a:rPr lang="en-US" smtClean="0"/>
              <a:pPr/>
              <a:t>6/16/2010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F5587487-5235-47CB-AEC6-92BD94700C5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F5587487-5235-47CB-AEC6-92BD94700C58}" type="slidenum">
              <a:rPr lang="en-US" smtClean="0"/>
              <a:pPr/>
              <a:t>‹#›</a:t>
            </a:fld>
            <a:endParaRPr lang="en-US" dirty="0"/>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p:txBody>
          <a:bodyPr/>
          <a:lstStyle/>
          <a:p>
            <a:fld id="{A798AF03-8F33-4AC6-9831-B4CE83B120E5}" type="datetime1">
              <a:rPr lang="en-US" smtClean="0"/>
              <a:pPr/>
              <a:t>6/16/2010</a:t>
            </a:fld>
            <a:endParaRPr lang="en-US" dirty="0"/>
          </a:p>
        </p:txBody>
      </p:sp>
      <p:sp>
        <p:nvSpPr>
          <p:cNvPr id="6" name="Footer Placeholder 5"/>
          <p:cNvSpPr>
            <a:spLocks noGrp="1"/>
          </p:cNvSpPr>
          <p:nvPr>
            <p:ph type="ftr" sz="quarter" idx="11"/>
          </p:nvPr>
        </p:nvSpPr>
        <p:spPr>
          <a:xfrm>
            <a:off x="301752" y="6410848"/>
            <a:ext cx="3383280" cy="365760"/>
          </a:xfrm>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p>
            <a:fld id="{F5587487-5235-47CB-AEC6-92BD94700C58}" type="slidenum">
              <a:rPr lang="en-US" smtClean="0"/>
              <a:pPr/>
              <a:t>‹#›</a:t>
            </a:fld>
            <a:endParaRPr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a:xfrm>
            <a:off x="5788152" y="6404984"/>
            <a:ext cx="3044952" cy="365760"/>
          </a:xfrm>
        </p:spPr>
        <p:txBody>
          <a:bodyPr/>
          <a:lstStyle/>
          <a:p>
            <a:fld id="{586ED03A-7387-43E3-BAC0-790F946D0EA5}" type="datetime1">
              <a:rPr lang="en-US" smtClean="0"/>
              <a:pPr/>
              <a:t>6/16/2010</a:t>
            </a:fld>
            <a:endParaRPr lang="en-US" dirty="0"/>
          </a:p>
        </p:txBody>
      </p:sp>
      <p:sp>
        <p:nvSpPr>
          <p:cNvPr id="6" name="Footer Placeholder 5"/>
          <p:cNvSpPr>
            <a:spLocks noGrp="1"/>
          </p:cNvSpPr>
          <p:nvPr>
            <p:ph type="ftr" sz="quarter" idx="11"/>
          </p:nvPr>
        </p:nvSpPr>
        <p:spPr>
          <a:xfrm>
            <a:off x="301752" y="6410848"/>
            <a:ext cx="3584448" cy="365760"/>
          </a:xfrm>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FD61DAE2-69E8-42CF-A577-58BF2CF9BDAF}" type="datetime1">
              <a:rPr lang="en-US" smtClean="0"/>
              <a:pPr/>
              <a:t>6/16/2010</a:t>
            </a:fld>
            <a:endParaRPr lang="en-US" dirty="0"/>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F5587487-5235-47CB-AEC6-92BD94700C58}" type="slidenum">
              <a:rPr lang="en-US" smtClean="0"/>
              <a:pPr/>
              <a:t>‹#›</a:t>
            </a:fld>
            <a:endParaRPr lang="en-US" dirty="0"/>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mailto:Linda.fernandez@cpa.state.tx.us"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hyperlink" Target="https://www.texastuitionpromisefund.com/" TargetMode="External"/><Relationship Id="rId7" Type="http://schemas.openxmlformats.org/officeDocument/2006/relationships/diagramLayout" Target="../diagrams/layout1.xml"/><Relationship Id="rId2" Type="http://schemas.openxmlformats.org/officeDocument/2006/relationships/hyperlink" Target="mailto:linda.fernandez@cpa.state.tx.us" TargetMode="External"/><Relationship Id="rId1" Type="http://schemas.openxmlformats.org/officeDocument/2006/relationships/slideLayout" Target="../slideLayouts/slideLayout2.xml"/><Relationship Id="rId6" Type="http://schemas.openxmlformats.org/officeDocument/2006/relationships/diagramData" Target="../diagrams/data1.xml"/><Relationship Id="rId5" Type="http://schemas.openxmlformats.org/officeDocument/2006/relationships/image" Target="../media/image6.gif"/><Relationship Id="rId10" Type="http://schemas.microsoft.com/office/2007/relationships/diagramDrawing" Target="../diagrams/drawing1.xml"/><Relationship Id="rId4" Type="http://schemas.openxmlformats.org/officeDocument/2006/relationships/image" Target="../media/image5.jpeg"/><Relationship Id="rId9" Type="http://schemas.openxmlformats.org/officeDocument/2006/relationships/diagramColors" Target="../diagrams/colors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Microsoft_Office_Excel_97-2003_Worksheet1.xl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10000"/>
            <a:ext cx="6400800" cy="2362200"/>
          </a:xfrm>
        </p:spPr>
        <p:txBody>
          <a:bodyPr>
            <a:normAutofit/>
          </a:bodyPr>
          <a:lstStyle/>
          <a:p>
            <a:r>
              <a:rPr lang="en-US" b="1" dirty="0" smtClean="0">
                <a:solidFill>
                  <a:schemeClr val="tx1"/>
                </a:solidFill>
              </a:rPr>
              <a:t>Linda Fernandez</a:t>
            </a:r>
          </a:p>
          <a:p>
            <a:r>
              <a:rPr lang="en-US" b="1" dirty="0" smtClean="0">
                <a:solidFill>
                  <a:schemeClr val="tx1"/>
                </a:solidFill>
              </a:rPr>
              <a:t>Program Manager and CFO</a:t>
            </a:r>
          </a:p>
          <a:p>
            <a:r>
              <a:rPr lang="en-US" b="1" dirty="0" smtClean="0">
                <a:solidFill>
                  <a:schemeClr val="tx1"/>
                </a:solidFill>
              </a:rPr>
              <a:t>Comptroller’s Office</a:t>
            </a:r>
          </a:p>
          <a:p>
            <a:r>
              <a:rPr lang="en-US" b="1" dirty="0" smtClean="0">
                <a:solidFill>
                  <a:schemeClr val="tx1"/>
                </a:solidFill>
              </a:rPr>
              <a:t>Educational Opportunities and Investment Division</a:t>
            </a:r>
          </a:p>
          <a:p>
            <a:r>
              <a:rPr lang="en-US" b="1" dirty="0" smtClean="0">
                <a:solidFill>
                  <a:schemeClr val="tx1"/>
                </a:solidFill>
                <a:hlinkClick r:id="rId2"/>
              </a:rPr>
              <a:t>Linda.fernandez@cpa.state.tx.us</a:t>
            </a:r>
            <a:endParaRPr lang="en-US" b="1" dirty="0" smtClean="0">
              <a:solidFill>
                <a:schemeClr val="tx1"/>
              </a:solidFill>
            </a:endParaRPr>
          </a:p>
          <a:p>
            <a:r>
              <a:rPr lang="en-US" b="1" dirty="0" smtClean="0">
                <a:solidFill>
                  <a:schemeClr val="tx1"/>
                </a:solidFill>
              </a:rPr>
              <a:t>512-463-4863</a:t>
            </a:r>
          </a:p>
          <a:p>
            <a:r>
              <a:rPr lang="en-US" dirty="0" smtClean="0">
                <a:solidFill>
                  <a:schemeClr val="tx1"/>
                </a:solidFill>
              </a:rPr>
              <a:t>800-531-5441, EXT. 3-4863</a:t>
            </a:r>
            <a:endParaRPr lang="en-US" b="1" dirty="0">
              <a:solidFill>
                <a:schemeClr val="tx1"/>
              </a:solidFill>
            </a:endParaRPr>
          </a:p>
        </p:txBody>
      </p:sp>
      <p:pic>
        <p:nvPicPr>
          <p:cNvPr id="5" name="Picture 4" descr="TTPF Pic.bmp"/>
          <p:cNvPicPr>
            <a:picLocks noChangeAspect="1"/>
          </p:cNvPicPr>
          <p:nvPr/>
        </p:nvPicPr>
        <p:blipFill>
          <a:blip r:embed="rId3" cstate="print"/>
          <a:stretch>
            <a:fillRect/>
          </a:stretch>
        </p:blipFill>
        <p:spPr>
          <a:xfrm>
            <a:off x="2362200" y="1295400"/>
            <a:ext cx="4278330"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75000"/>
                  </a:schemeClr>
                </a:solidFill>
              </a:rPr>
              <a:t>How are units priced for sale?</a:t>
            </a:r>
            <a:endParaRPr lang="en-US" b="1" dirty="0">
              <a:solidFill>
                <a:schemeClr val="accent1">
                  <a:lumMod val="75000"/>
                </a:schemeClr>
              </a:solidFill>
            </a:endParaRPr>
          </a:p>
        </p:txBody>
      </p:sp>
      <p:sp>
        <p:nvSpPr>
          <p:cNvPr id="4" name="Slide Number Placeholder 3"/>
          <p:cNvSpPr>
            <a:spLocks noGrp="1"/>
          </p:cNvSpPr>
          <p:nvPr>
            <p:ph type="sldNum" sz="quarter" idx="12"/>
          </p:nvPr>
        </p:nvSpPr>
        <p:spPr/>
        <p:txBody>
          <a:bodyPr/>
          <a:lstStyle/>
          <a:p>
            <a:fld id="{F5587487-5235-47CB-AEC6-92BD94700C58}" type="slidenum">
              <a:rPr lang="en-US" smtClean="0"/>
              <a:pPr/>
              <a:t>10</a:t>
            </a:fld>
            <a:endParaRPr lang="en-US" dirty="0"/>
          </a:p>
        </p:txBody>
      </p:sp>
      <p:sp>
        <p:nvSpPr>
          <p:cNvPr id="3" name="Content Placeholder 2"/>
          <p:cNvSpPr>
            <a:spLocks noGrp="1"/>
          </p:cNvSpPr>
          <p:nvPr>
            <p:ph sz="quarter" idx="1"/>
          </p:nvPr>
        </p:nvSpPr>
        <p:spPr>
          <a:xfrm>
            <a:off x="301752" y="1527048"/>
            <a:ext cx="8503920" cy="4873752"/>
          </a:xfrm>
        </p:spPr>
        <p:txBody>
          <a:bodyPr>
            <a:normAutofit fontScale="92500" lnSpcReduction="10000"/>
          </a:bodyPr>
          <a:lstStyle/>
          <a:p>
            <a:r>
              <a:rPr lang="en-US" dirty="0" smtClean="0"/>
              <a:t>Unit </a:t>
            </a:r>
            <a:r>
              <a:rPr lang="en-US" dirty="0" smtClean="0"/>
              <a:t>sales prices </a:t>
            </a:r>
            <a:r>
              <a:rPr lang="en-US" dirty="0" smtClean="0"/>
              <a:t>are set annually based on the annual surveys of Texas colleges and universities.</a:t>
            </a:r>
          </a:p>
          <a:p>
            <a:r>
              <a:rPr lang="en-US" dirty="0" smtClean="0"/>
              <a:t>Texas public school tuition </a:t>
            </a:r>
            <a:r>
              <a:rPr lang="en-US" dirty="0" smtClean="0"/>
              <a:t>and required fee costs are divided by 100 units to arrive at a per unit price.</a:t>
            </a:r>
          </a:p>
          <a:p>
            <a:r>
              <a:rPr lang="en-US" dirty="0" smtClean="0"/>
              <a:t>Type I units are based on the most expensive Texas public 4-year school ($103.40/unit </a:t>
            </a:r>
            <a:r>
              <a:rPr lang="en-US" dirty="0" smtClean="0"/>
              <a:t>for 2009-2010 enrollment based </a:t>
            </a:r>
            <a:r>
              <a:rPr lang="en-US" dirty="0" smtClean="0"/>
              <a:t>on UT Dallas Guaranteed </a:t>
            </a:r>
            <a:r>
              <a:rPr lang="en-US" dirty="0" smtClean="0"/>
              <a:t>Tuition).</a:t>
            </a:r>
            <a:endParaRPr lang="en-US" dirty="0" smtClean="0"/>
          </a:p>
          <a:p>
            <a:r>
              <a:rPr lang="en-US" dirty="0" smtClean="0"/>
              <a:t>Type II units are based on the weighted average of Texas public 4-year schools tuition and required fees ($</a:t>
            </a:r>
            <a:r>
              <a:rPr lang="en-US" dirty="0" smtClean="0"/>
              <a:t>71.75/unit for 2009-2010 enrollment).</a:t>
            </a:r>
            <a:endParaRPr lang="en-US" dirty="0" smtClean="0"/>
          </a:p>
          <a:p>
            <a:r>
              <a:rPr lang="en-US" dirty="0" smtClean="0"/>
              <a:t>Type III units are based on the weighted average of Texas public 2-year schools tuition and required fees ($</a:t>
            </a:r>
            <a:r>
              <a:rPr lang="en-US" dirty="0" smtClean="0"/>
              <a:t>17.78/unit for 2009-2010 enrollment).</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534400" cy="758952"/>
          </a:xfrm>
        </p:spPr>
        <p:txBody>
          <a:bodyPr>
            <a:normAutofit fontScale="90000"/>
          </a:bodyPr>
          <a:lstStyle/>
          <a:p>
            <a:r>
              <a:rPr lang="en-US" b="1" dirty="0" smtClean="0">
                <a:solidFill>
                  <a:srgbClr val="C00000"/>
                </a:solidFill>
              </a:rPr>
              <a:t>What are the purchaser’s payment options?</a:t>
            </a:r>
            <a:endParaRPr lang="en-US" b="1" dirty="0">
              <a:solidFill>
                <a:srgbClr val="C00000"/>
              </a:solidFill>
            </a:endParaRPr>
          </a:p>
        </p:txBody>
      </p:sp>
      <p:sp>
        <p:nvSpPr>
          <p:cNvPr id="3" name="Slide Number Placeholder 2"/>
          <p:cNvSpPr>
            <a:spLocks noGrp="1"/>
          </p:cNvSpPr>
          <p:nvPr>
            <p:ph type="sldNum" sz="quarter" idx="12"/>
          </p:nvPr>
        </p:nvSpPr>
        <p:spPr/>
        <p:txBody>
          <a:bodyPr/>
          <a:lstStyle/>
          <a:p>
            <a:fld id="{F5587487-5235-47CB-AEC6-92BD94700C58}" type="slidenum">
              <a:rPr lang="en-US" smtClean="0"/>
              <a:pPr/>
              <a:t>11</a:t>
            </a:fld>
            <a:endParaRPr lang="en-US" dirty="0"/>
          </a:p>
        </p:txBody>
      </p:sp>
      <p:sp>
        <p:nvSpPr>
          <p:cNvPr id="4" name="Content Placeholder 3"/>
          <p:cNvSpPr>
            <a:spLocks noGrp="1"/>
          </p:cNvSpPr>
          <p:nvPr>
            <p:ph sz="quarter" idx="1"/>
          </p:nvPr>
        </p:nvSpPr>
        <p:spPr>
          <a:xfrm>
            <a:off x="301752" y="1527048"/>
            <a:ext cx="8503920" cy="4873752"/>
          </a:xfrm>
        </p:spPr>
        <p:txBody>
          <a:bodyPr>
            <a:normAutofit/>
          </a:bodyPr>
          <a:lstStyle/>
          <a:p>
            <a:r>
              <a:rPr lang="en-US" dirty="0" smtClean="0"/>
              <a:t>Lump Sum</a:t>
            </a:r>
          </a:p>
          <a:p>
            <a:r>
              <a:rPr lang="en-US" dirty="0" smtClean="0"/>
              <a:t>Pay-As-You-Go</a:t>
            </a:r>
          </a:p>
          <a:p>
            <a:pPr lvl="1"/>
            <a:r>
              <a:rPr lang="en-US" dirty="0" smtClean="0"/>
              <a:t>Pay whatever you can, whenever you can, minimum $15 payments, must purchase at least one unit to establish account</a:t>
            </a:r>
            <a:endParaRPr lang="en-US" dirty="0" smtClean="0"/>
          </a:p>
          <a:p>
            <a:r>
              <a:rPr lang="en-US" dirty="0" smtClean="0"/>
              <a:t>Installment Plan</a:t>
            </a:r>
          </a:p>
          <a:p>
            <a:pPr lvl="1"/>
            <a:r>
              <a:rPr lang="en-US" dirty="0" smtClean="0"/>
              <a:t>5 year</a:t>
            </a:r>
          </a:p>
          <a:p>
            <a:pPr lvl="1"/>
            <a:r>
              <a:rPr lang="en-US" dirty="0" smtClean="0"/>
              <a:t>10 year</a:t>
            </a:r>
          </a:p>
          <a:p>
            <a:pPr lvl="1"/>
            <a:r>
              <a:rPr lang="en-US" dirty="0" smtClean="0"/>
              <a:t># of years until matriculation</a:t>
            </a:r>
          </a:p>
          <a:p>
            <a:pPr lvl="1"/>
            <a:r>
              <a:rPr lang="en-US" dirty="0" smtClean="0"/>
              <a:t>Installment plans are subject to a 8% finance charge.</a:t>
            </a:r>
          </a:p>
          <a:p>
            <a:r>
              <a:rPr lang="en-US" dirty="0" smtClean="0"/>
              <a:t>Purchaser can buy </a:t>
            </a:r>
            <a:r>
              <a:rPr lang="en-US" dirty="0" smtClean="0"/>
              <a:t>maximum of 600 </a:t>
            </a:r>
            <a:r>
              <a:rPr lang="en-US" dirty="0" smtClean="0"/>
              <a:t>Type I units or the equivalent number of Type II or III units.</a:t>
            </a:r>
          </a:p>
          <a:p>
            <a:pPr lvl="1"/>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534400" cy="758952"/>
          </a:xfrm>
        </p:spPr>
        <p:txBody>
          <a:bodyPr>
            <a:normAutofit fontScale="90000"/>
          </a:bodyPr>
          <a:lstStyle/>
          <a:p>
            <a:r>
              <a:rPr lang="en-US" b="1" dirty="0" smtClean="0">
                <a:solidFill>
                  <a:schemeClr val="accent1">
                    <a:lumMod val="75000"/>
                  </a:schemeClr>
                </a:solidFill>
              </a:rPr>
              <a:t>Will the school </a:t>
            </a:r>
            <a:r>
              <a:rPr lang="en-US" b="1" dirty="0" smtClean="0">
                <a:solidFill>
                  <a:schemeClr val="accent1">
                    <a:lumMod val="75000"/>
                  </a:schemeClr>
                </a:solidFill>
              </a:rPr>
              <a:t>invoice </a:t>
            </a:r>
            <a:r>
              <a:rPr lang="en-US" b="1" dirty="0" smtClean="0">
                <a:solidFill>
                  <a:schemeClr val="accent1">
                    <a:lumMod val="75000"/>
                  </a:schemeClr>
                </a:solidFill>
              </a:rPr>
              <a:t>the TTPF in a manner similar to TGTP?</a:t>
            </a:r>
            <a:endParaRPr lang="en-US" b="1" dirty="0">
              <a:solidFill>
                <a:schemeClr val="accent1">
                  <a:lumMod val="75000"/>
                </a:schemeClr>
              </a:solidFill>
            </a:endParaRPr>
          </a:p>
        </p:txBody>
      </p:sp>
      <p:sp>
        <p:nvSpPr>
          <p:cNvPr id="4" name="Slide Number Placeholder 3"/>
          <p:cNvSpPr>
            <a:spLocks noGrp="1"/>
          </p:cNvSpPr>
          <p:nvPr>
            <p:ph type="sldNum" sz="quarter" idx="12"/>
          </p:nvPr>
        </p:nvSpPr>
        <p:spPr/>
        <p:txBody>
          <a:bodyPr/>
          <a:lstStyle/>
          <a:p>
            <a:fld id="{F5587487-5235-47CB-AEC6-92BD94700C58}" type="slidenum">
              <a:rPr lang="en-US" smtClean="0"/>
              <a:pPr/>
              <a:t>12</a:t>
            </a:fld>
            <a:endParaRPr lang="en-US" dirty="0"/>
          </a:p>
        </p:txBody>
      </p:sp>
      <p:sp>
        <p:nvSpPr>
          <p:cNvPr id="3" name="Content Placeholder 2"/>
          <p:cNvSpPr>
            <a:spLocks noGrp="1"/>
          </p:cNvSpPr>
          <p:nvPr>
            <p:ph sz="quarter" idx="1"/>
          </p:nvPr>
        </p:nvSpPr>
        <p:spPr>
          <a:xfrm>
            <a:off x="301752" y="1527048"/>
            <a:ext cx="8503920" cy="4797552"/>
          </a:xfrm>
        </p:spPr>
        <p:txBody>
          <a:bodyPr>
            <a:normAutofit/>
          </a:bodyPr>
          <a:lstStyle/>
          <a:p>
            <a:endParaRPr lang="en-US" dirty="0" smtClean="0"/>
          </a:p>
          <a:p>
            <a:r>
              <a:rPr lang="en-US" dirty="0" smtClean="0"/>
              <a:t>TTPF legislation requires written authorization from the purchaser instructing the Comptroller to pay benefits.</a:t>
            </a:r>
          </a:p>
          <a:p>
            <a:r>
              <a:rPr lang="en-US" dirty="0" smtClean="0"/>
              <a:t>For TGTP the schools </a:t>
            </a:r>
            <a:r>
              <a:rPr lang="en-US" dirty="0" smtClean="0"/>
              <a:t>invoice </a:t>
            </a:r>
            <a:r>
              <a:rPr lang="en-US" dirty="0" smtClean="0"/>
              <a:t>the plan based on the number of hours at </a:t>
            </a:r>
            <a:r>
              <a:rPr lang="en-US" dirty="0" smtClean="0"/>
              <a:t>a </a:t>
            </a:r>
            <a:r>
              <a:rPr lang="en-US" dirty="0" smtClean="0"/>
              <a:t>pre-set reimbursement rate. </a:t>
            </a:r>
          </a:p>
          <a:p>
            <a:r>
              <a:rPr lang="en-US" dirty="0" smtClean="0"/>
              <a:t>For TTPF, schools will not know the amount to be paid by the plan for a specific beneficiary until payment is made.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534400" cy="758952"/>
          </a:xfrm>
        </p:spPr>
        <p:txBody>
          <a:bodyPr>
            <a:normAutofit fontScale="90000"/>
          </a:bodyPr>
          <a:lstStyle/>
          <a:p>
            <a:r>
              <a:rPr lang="en-US" b="1" dirty="0" smtClean="0">
                <a:solidFill>
                  <a:schemeClr val="accent1">
                    <a:lumMod val="75000"/>
                  </a:schemeClr>
                </a:solidFill>
              </a:rPr>
              <a:t>How will the school know the amount the plan should pay?</a:t>
            </a:r>
            <a:endParaRPr lang="en-US" b="1" dirty="0">
              <a:solidFill>
                <a:schemeClr val="accent1">
                  <a:lumMod val="75000"/>
                </a:schemeClr>
              </a:solidFill>
            </a:endParaRPr>
          </a:p>
        </p:txBody>
      </p:sp>
      <p:sp>
        <p:nvSpPr>
          <p:cNvPr id="4" name="Slide Number Placeholder 3"/>
          <p:cNvSpPr>
            <a:spLocks noGrp="1"/>
          </p:cNvSpPr>
          <p:nvPr>
            <p:ph type="sldNum" sz="quarter" idx="12"/>
          </p:nvPr>
        </p:nvSpPr>
        <p:spPr/>
        <p:txBody>
          <a:bodyPr/>
          <a:lstStyle/>
          <a:p>
            <a:fld id="{F5587487-5235-47CB-AEC6-92BD94700C58}" type="slidenum">
              <a:rPr lang="en-US" smtClean="0"/>
              <a:pPr/>
              <a:t>13</a:t>
            </a:fld>
            <a:endParaRPr lang="en-US" dirty="0"/>
          </a:p>
        </p:txBody>
      </p:sp>
      <p:sp>
        <p:nvSpPr>
          <p:cNvPr id="3" name="Content Placeholder 2"/>
          <p:cNvSpPr>
            <a:spLocks noGrp="1"/>
          </p:cNvSpPr>
          <p:nvPr>
            <p:ph sz="quarter" idx="1"/>
          </p:nvPr>
        </p:nvSpPr>
        <p:spPr>
          <a:xfrm>
            <a:off x="304800" y="1676400"/>
            <a:ext cx="8503920" cy="4572000"/>
          </a:xfrm>
        </p:spPr>
        <p:txBody>
          <a:bodyPr>
            <a:normAutofit lnSpcReduction="10000"/>
          </a:bodyPr>
          <a:lstStyle/>
          <a:p>
            <a:r>
              <a:rPr lang="en-US" dirty="0" smtClean="0"/>
              <a:t>Each time the plan pays benefits, the amount paid to the school will differ between participants since the earnings are based on the date and amount of each participant’s payments and the portfolio’s net earnings rate for the months the payments were invested.</a:t>
            </a:r>
          </a:p>
          <a:p>
            <a:r>
              <a:rPr lang="en-US" dirty="0" smtClean="0"/>
              <a:t>Net earnings means the portfolio earnings as adjusted for program costs. </a:t>
            </a:r>
          </a:p>
          <a:p>
            <a:pPr lvl="1"/>
            <a:r>
              <a:rPr lang="en-US" dirty="0" smtClean="0"/>
              <a:t>The statute does not allow costs to be recovered from the purchasers. “The assets of the fund may be used to pay the costs of program administration and expenses” (Education Code, §54.767 (1)).</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534400" cy="758952"/>
          </a:xfrm>
        </p:spPr>
        <p:txBody>
          <a:bodyPr>
            <a:normAutofit fontScale="90000"/>
          </a:bodyPr>
          <a:lstStyle/>
          <a:p>
            <a:r>
              <a:rPr lang="en-US" b="1" dirty="0" smtClean="0">
                <a:solidFill>
                  <a:srgbClr val="C00000"/>
                </a:solidFill>
              </a:rPr>
              <a:t>What </a:t>
            </a:r>
            <a:r>
              <a:rPr lang="en-US" b="1" dirty="0" smtClean="0">
                <a:solidFill>
                  <a:srgbClr val="C00000"/>
                </a:solidFill>
              </a:rPr>
              <a:t>program </a:t>
            </a:r>
            <a:r>
              <a:rPr lang="en-US" b="1" dirty="0" smtClean="0">
                <a:solidFill>
                  <a:srgbClr val="C00000"/>
                </a:solidFill>
              </a:rPr>
              <a:t>costs are deducted from the earnings?</a:t>
            </a:r>
            <a:endParaRPr lang="en-US" b="1" dirty="0">
              <a:solidFill>
                <a:srgbClr val="C00000"/>
              </a:solidFill>
            </a:endParaRPr>
          </a:p>
        </p:txBody>
      </p:sp>
      <p:sp>
        <p:nvSpPr>
          <p:cNvPr id="3" name="Slide Number Placeholder 2"/>
          <p:cNvSpPr>
            <a:spLocks noGrp="1"/>
          </p:cNvSpPr>
          <p:nvPr>
            <p:ph type="sldNum" sz="quarter" idx="12"/>
          </p:nvPr>
        </p:nvSpPr>
        <p:spPr/>
        <p:txBody>
          <a:bodyPr/>
          <a:lstStyle/>
          <a:p>
            <a:fld id="{F5587487-5235-47CB-AEC6-92BD94700C58}" type="slidenum">
              <a:rPr lang="en-US" smtClean="0"/>
              <a:pPr/>
              <a:t>14</a:t>
            </a:fld>
            <a:endParaRPr lang="en-US" dirty="0"/>
          </a:p>
        </p:txBody>
      </p:sp>
      <p:sp>
        <p:nvSpPr>
          <p:cNvPr id="4" name="Content Placeholder 3"/>
          <p:cNvSpPr>
            <a:spLocks noGrp="1"/>
          </p:cNvSpPr>
          <p:nvPr>
            <p:ph sz="quarter" idx="1"/>
          </p:nvPr>
        </p:nvSpPr>
        <p:spPr/>
        <p:txBody>
          <a:bodyPr/>
          <a:lstStyle/>
          <a:p>
            <a:endParaRPr lang="en-US" dirty="0" smtClean="0"/>
          </a:p>
          <a:p>
            <a:r>
              <a:rPr lang="en-US" dirty="0" smtClean="0"/>
              <a:t>Plan manager investment management fees</a:t>
            </a:r>
          </a:p>
          <a:p>
            <a:r>
              <a:rPr lang="en-US" dirty="0" smtClean="0"/>
              <a:t>Record keeping fees</a:t>
            </a:r>
          </a:p>
          <a:p>
            <a:r>
              <a:rPr lang="en-US" dirty="0" smtClean="0"/>
              <a:t>Investment consultant fees</a:t>
            </a:r>
          </a:p>
          <a:p>
            <a:r>
              <a:rPr lang="en-US" dirty="0" smtClean="0"/>
              <a:t>State administrative fees used to fund state expenses including annual audits of the plan and outside legal expenses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534400" cy="758952"/>
          </a:xfrm>
        </p:spPr>
        <p:txBody>
          <a:bodyPr>
            <a:normAutofit fontScale="90000"/>
          </a:bodyPr>
          <a:lstStyle/>
          <a:p>
            <a:r>
              <a:rPr lang="en-US" b="1" dirty="0" smtClean="0">
                <a:solidFill>
                  <a:srgbClr val="C00000"/>
                </a:solidFill>
              </a:rPr>
              <a:t>Will this plan have the same financial issues as the original plan?</a:t>
            </a:r>
            <a:endParaRPr lang="en-US" b="1" dirty="0">
              <a:solidFill>
                <a:srgbClr val="C00000"/>
              </a:solidFill>
            </a:endParaRPr>
          </a:p>
        </p:txBody>
      </p:sp>
      <p:sp>
        <p:nvSpPr>
          <p:cNvPr id="3" name="Slide Number Placeholder 2"/>
          <p:cNvSpPr>
            <a:spLocks noGrp="1"/>
          </p:cNvSpPr>
          <p:nvPr>
            <p:ph type="sldNum" sz="quarter" idx="12"/>
          </p:nvPr>
        </p:nvSpPr>
        <p:spPr/>
        <p:txBody>
          <a:bodyPr/>
          <a:lstStyle/>
          <a:p>
            <a:fld id="{F5587487-5235-47CB-AEC6-92BD94700C58}" type="slidenum">
              <a:rPr lang="en-US" smtClean="0"/>
              <a:pPr/>
              <a:t>15</a:t>
            </a:fld>
            <a:endParaRPr lang="en-US" dirty="0"/>
          </a:p>
        </p:txBody>
      </p:sp>
      <p:sp>
        <p:nvSpPr>
          <p:cNvPr id="4" name="Content Placeholder 3"/>
          <p:cNvSpPr>
            <a:spLocks noGrp="1"/>
          </p:cNvSpPr>
          <p:nvPr>
            <p:ph sz="quarter" idx="1"/>
          </p:nvPr>
        </p:nvSpPr>
        <p:spPr>
          <a:xfrm>
            <a:off x="301752" y="1527048"/>
            <a:ext cx="8503920" cy="4873752"/>
          </a:xfrm>
        </p:spPr>
        <p:txBody>
          <a:bodyPr>
            <a:normAutofit fontScale="92500"/>
          </a:bodyPr>
          <a:lstStyle/>
          <a:p>
            <a:r>
              <a:rPr lang="en-US" dirty="0" smtClean="0"/>
              <a:t>No. Since payments to schools are tied to net earnings not tuition increases, the new plan should never be in a negative financial position. The original plan kept pace with the WAT irrespective of the plan earnings. </a:t>
            </a:r>
            <a:r>
              <a:rPr lang="en-US" dirty="0" smtClean="0"/>
              <a:t>Over the life of the original plan, average tuition has increased 8.9% per year while plan earnings have averaged 4.9%.</a:t>
            </a:r>
            <a:endParaRPr lang="en-US" dirty="0" smtClean="0"/>
          </a:p>
          <a:p>
            <a:r>
              <a:rPr lang="en-US" dirty="0" smtClean="0"/>
              <a:t>Other safeguards built into the new plan include:</a:t>
            </a:r>
          </a:p>
          <a:p>
            <a:pPr lvl="1"/>
            <a:r>
              <a:rPr lang="en-US" dirty="0" smtClean="0"/>
              <a:t>$25 Administrative Fee for Financial Stability</a:t>
            </a:r>
          </a:p>
          <a:p>
            <a:pPr lvl="1"/>
            <a:r>
              <a:rPr lang="en-US" dirty="0" smtClean="0"/>
              <a:t>3-Year Holding Period Prior to Redeeming Tuition Units</a:t>
            </a:r>
          </a:p>
          <a:p>
            <a:pPr lvl="1"/>
            <a:r>
              <a:rPr lang="en-US" dirty="0" smtClean="0"/>
              <a:t>8% Fee on Installment Contracts</a:t>
            </a:r>
          </a:p>
          <a:p>
            <a:pPr lvl="1"/>
            <a:r>
              <a:rPr lang="en-US" dirty="0" smtClean="0"/>
              <a:t>Cap on Refunds (2% below actual not to exceed 5%)</a:t>
            </a:r>
          </a:p>
          <a:p>
            <a:pPr lvl="1"/>
            <a:r>
              <a:rPr lang="en-US" dirty="0" smtClean="0"/>
              <a:t>Program May Be Suspended or Terminated</a:t>
            </a:r>
          </a:p>
          <a:p>
            <a:pPr lvl="1"/>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Program Suspension or Termination</a:t>
            </a:r>
            <a:endParaRPr lang="en-US" dirty="0">
              <a:solidFill>
                <a:srgbClr val="C00000"/>
              </a:solidFill>
            </a:endParaRPr>
          </a:p>
        </p:txBody>
      </p:sp>
      <p:sp>
        <p:nvSpPr>
          <p:cNvPr id="3" name="Slide Number Placeholder 2"/>
          <p:cNvSpPr>
            <a:spLocks noGrp="1"/>
          </p:cNvSpPr>
          <p:nvPr>
            <p:ph type="sldNum" sz="quarter" idx="12"/>
          </p:nvPr>
        </p:nvSpPr>
        <p:spPr/>
        <p:txBody>
          <a:bodyPr/>
          <a:lstStyle/>
          <a:p>
            <a:fld id="{F5587487-5235-47CB-AEC6-92BD94700C58}" type="slidenum">
              <a:rPr lang="en-US" smtClean="0"/>
              <a:pPr/>
              <a:t>16</a:t>
            </a:fld>
            <a:endParaRPr lang="en-US" dirty="0"/>
          </a:p>
        </p:txBody>
      </p:sp>
      <p:sp>
        <p:nvSpPr>
          <p:cNvPr id="4" name="Content Placeholder 3"/>
          <p:cNvSpPr>
            <a:spLocks noGrp="1"/>
          </p:cNvSpPr>
          <p:nvPr>
            <p:ph sz="quarter" idx="1"/>
          </p:nvPr>
        </p:nvSpPr>
        <p:spPr/>
        <p:txBody>
          <a:bodyPr/>
          <a:lstStyle/>
          <a:p>
            <a:r>
              <a:rPr lang="en-US" dirty="0" smtClean="0"/>
              <a:t>Board may suspend enrollment to ensure actuarial soundness.</a:t>
            </a:r>
          </a:p>
          <a:p>
            <a:r>
              <a:rPr lang="en-US" dirty="0" smtClean="0"/>
              <a:t>Comptroller can recommend termination if program is financially infeasible.</a:t>
            </a:r>
          </a:p>
          <a:p>
            <a:pPr lvl="1"/>
            <a:r>
              <a:rPr lang="en-US" dirty="0" smtClean="0"/>
              <a:t>Contracts remain in effect at termination if:</a:t>
            </a:r>
          </a:p>
          <a:p>
            <a:pPr lvl="2"/>
            <a:r>
              <a:rPr lang="en-US" dirty="0" smtClean="0"/>
              <a:t>Beneficiary accepted by or enrolled in college</a:t>
            </a:r>
          </a:p>
          <a:p>
            <a:pPr lvl="2"/>
            <a:r>
              <a:rPr lang="en-US" dirty="0" smtClean="0"/>
              <a:t>Beneficiary is projected to graduate within 3 years of program termination</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General</a:t>
            </a:r>
            <a:endParaRPr lang="en-US" b="1" dirty="0">
              <a:solidFill>
                <a:srgbClr val="C00000"/>
              </a:solidFill>
            </a:endParaRPr>
          </a:p>
        </p:txBody>
      </p:sp>
      <p:sp>
        <p:nvSpPr>
          <p:cNvPr id="3" name="Slide Number Placeholder 2"/>
          <p:cNvSpPr>
            <a:spLocks noGrp="1"/>
          </p:cNvSpPr>
          <p:nvPr>
            <p:ph type="sldNum" sz="quarter" idx="12"/>
          </p:nvPr>
        </p:nvSpPr>
        <p:spPr/>
        <p:txBody>
          <a:bodyPr/>
          <a:lstStyle/>
          <a:p>
            <a:fld id="{F5587487-5235-47CB-AEC6-92BD94700C58}" type="slidenum">
              <a:rPr lang="en-US" smtClean="0"/>
              <a:pPr/>
              <a:t>17</a:t>
            </a:fld>
            <a:endParaRPr lang="en-US" dirty="0"/>
          </a:p>
        </p:txBody>
      </p:sp>
      <p:sp>
        <p:nvSpPr>
          <p:cNvPr id="4" name="Content Placeholder 3"/>
          <p:cNvSpPr>
            <a:spLocks noGrp="1"/>
          </p:cNvSpPr>
          <p:nvPr>
            <p:ph sz="quarter" idx="1"/>
          </p:nvPr>
        </p:nvSpPr>
        <p:spPr>
          <a:xfrm>
            <a:off x="301752" y="1527048"/>
            <a:ext cx="8503920" cy="5330952"/>
          </a:xfrm>
        </p:spPr>
        <p:txBody>
          <a:bodyPr>
            <a:normAutofit fontScale="92500" lnSpcReduction="10000"/>
          </a:bodyPr>
          <a:lstStyle/>
          <a:p>
            <a:r>
              <a:rPr lang="en-US" dirty="0" smtClean="0"/>
              <a:t>Due to the legislative 3-year holding period requirement, no benefits will be paid until June 2011.</a:t>
            </a:r>
          </a:p>
          <a:p>
            <a:r>
              <a:rPr lang="en-US" dirty="0" smtClean="0"/>
              <a:t>Risk is borne by Texas public schools. Those whose tuition and fee increases outpace net earnings will receive less than their actual tuition and required fees. Those whose tuition and fee increases are equal to or less than net earnings will be rewarded by receiving up to 101% of their current tuition and required fees.</a:t>
            </a:r>
          </a:p>
          <a:p>
            <a:r>
              <a:rPr lang="en-US" dirty="0" smtClean="0"/>
              <a:t>Texas residency is established at the time of purchase.</a:t>
            </a:r>
          </a:p>
          <a:p>
            <a:r>
              <a:rPr lang="en-US" dirty="0" smtClean="0"/>
              <a:t>Plan participants will receive handbooks and program ID cards.</a:t>
            </a:r>
          </a:p>
          <a:p>
            <a:r>
              <a:rPr lang="en-US" dirty="0" smtClean="0"/>
              <a:t>Purchasers can change beneficiary, cancel contract for a refund, or transfer to another 529 plan.</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Portal</a:t>
            </a:r>
            <a:endParaRPr lang="en-US" b="1" dirty="0">
              <a:solidFill>
                <a:srgbClr val="C00000"/>
              </a:solidFill>
            </a:endParaRPr>
          </a:p>
        </p:txBody>
      </p:sp>
      <p:sp>
        <p:nvSpPr>
          <p:cNvPr id="3" name="Slide Number Placeholder 2"/>
          <p:cNvSpPr>
            <a:spLocks noGrp="1"/>
          </p:cNvSpPr>
          <p:nvPr>
            <p:ph type="sldNum" sz="quarter" idx="12"/>
          </p:nvPr>
        </p:nvSpPr>
        <p:spPr/>
        <p:txBody>
          <a:bodyPr/>
          <a:lstStyle/>
          <a:p>
            <a:fld id="{F5587487-5235-47CB-AEC6-92BD94700C58}" type="slidenum">
              <a:rPr lang="en-US" smtClean="0"/>
              <a:pPr/>
              <a:t>18</a:t>
            </a:fld>
            <a:endParaRPr lang="en-US" dirty="0"/>
          </a:p>
        </p:txBody>
      </p:sp>
      <p:sp>
        <p:nvSpPr>
          <p:cNvPr id="4" name="Content Placeholder 3"/>
          <p:cNvSpPr>
            <a:spLocks noGrp="1"/>
          </p:cNvSpPr>
          <p:nvPr>
            <p:ph sz="quarter" idx="1"/>
          </p:nvPr>
        </p:nvSpPr>
        <p:spPr/>
        <p:txBody>
          <a:bodyPr/>
          <a:lstStyle/>
          <a:p>
            <a:endParaRPr lang="en-US" dirty="0" smtClean="0"/>
          </a:p>
          <a:p>
            <a:r>
              <a:rPr lang="en-US" dirty="0" smtClean="0"/>
              <a:t>Purchasers will enter information to direct payment to schools through a custom user portal.</a:t>
            </a:r>
          </a:p>
          <a:p>
            <a:pPr lvl="1"/>
            <a:r>
              <a:rPr lang="en-US" dirty="0" smtClean="0"/>
              <a:t>Purchaser will designate school to be paid.</a:t>
            </a:r>
          </a:p>
          <a:p>
            <a:pPr lvl="1"/>
            <a:r>
              <a:rPr lang="en-US" dirty="0" smtClean="0"/>
              <a:t>Purchaser will designate type(s) and number of units to be redeemed.</a:t>
            </a:r>
          </a:p>
          <a:p>
            <a:pPr lvl="1"/>
            <a:r>
              <a:rPr lang="en-US" dirty="0" smtClean="0"/>
              <a:t>Purchaser will enter school invoice #, date, amount, student ID, etc.</a:t>
            </a:r>
          </a:p>
          <a:p>
            <a:r>
              <a:rPr lang="en-US" dirty="0" smtClean="0"/>
              <a:t>Portal will generate confirmation notice and payment for school.</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534400" cy="762000"/>
          </a:xfrm>
        </p:spPr>
        <p:txBody>
          <a:bodyPr>
            <a:normAutofit fontScale="90000"/>
          </a:bodyPr>
          <a:lstStyle/>
          <a:p>
            <a:r>
              <a:rPr lang="en-US" b="1" dirty="0" smtClean="0">
                <a:solidFill>
                  <a:schemeClr val="accent1">
                    <a:lumMod val="75000"/>
                  </a:schemeClr>
                </a:solidFill>
              </a:rPr>
              <a:t>Your feedback is important, your involvement critical</a:t>
            </a:r>
            <a:endParaRPr lang="en-US" b="1" dirty="0">
              <a:solidFill>
                <a:schemeClr val="accent1">
                  <a:lumMod val="75000"/>
                </a:schemeClr>
              </a:solidFill>
            </a:endParaRPr>
          </a:p>
        </p:txBody>
      </p:sp>
      <p:sp>
        <p:nvSpPr>
          <p:cNvPr id="4" name="Slide Number Placeholder 3"/>
          <p:cNvSpPr>
            <a:spLocks noGrp="1"/>
          </p:cNvSpPr>
          <p:nvPr>
            <p:ph type="sldNum" sz="quarter" idx="12"/>
          </p:nvPr>
        </p:nvSpPr>
        <p:spPr/>
        <p:txBody>
          <a:bodyPr/>
          <a:lstStyle/>
          <a:p>
            <a:fld id="{F5587487-5235-47CB-AEC6-92BD94700C58}" type="slidenum">
              <a:rPr lang="en-US" smtClean="0"/>
              <a:pPr/>
              <a:t>19</a:t>
            </a:fld>
            <a:endParaRPr lang="en-US" dirty="0"/>
          </a:p>
        </p:txBody>
      </p:sp>
      <p:sp>
        <p:nvSpPr>
          <p:cNvPr id="3" name="Content Placeholder 2"/>
          <p:cNvSpPr>
            <a:spLocks noGrp="1"/>
          </p:cNvSpPr>
          <p:nvPr>
            <p:ph sz="quarter" idx="1"/>
          </p:nvPr>
        </p:nvSpPr>
        <p:spPr>
          <a:xfrm>
            <a:off x="301752" y="1527048"/>
            <a:ext cx="8503920" cy="5102352"/>
          </a:xfrm>
        </p:spPr>
        <p:txBody>
          <a:bodyPr>
            <a:normAutofit fontScale="85000" lnSpcReduction="20000"/>
          </a:bodyPr>
          <a:lstStyle/>
          <a:p>
            <a:pPr>
              <a:buNone/>
            </a:pPr>
            <a:r>
              <a:rPr lang="en-US" b="1" dirty="0" smtClean="0"/>
              <a:t>A few of our questions for you:</a:t>
            </a:r>
          </a:p>
          <a:p>
            <a:pPr>
              <a:buNone/>
            </a:pPr>
            <a:endParaRPr lang="en-US" sz="1600" b="1" dirty="0" smtClean="0"/>
          </a:p>
          <a:p>
            <a:r>
              <a:rPr lang="en-US" dirty="0" smtClean="0"/>
              <a:t>Should </a:t>
            </a:r>
            <a:r>
              <a:rPr lang="en-US" dirty="0" smtClean="0"/>
              <a:t>we convert our payment to semester credit hours paid? For example, payment represents the tuition and required fees for 11.25 semester credit hours (out of 15.00 semester credit hours). The remaining hours could be billed to student at the regular tuition and required fee rates charged to other students.</a:t>
            </a:r>
          </a:p>
          <a:p>
            <a:r>
              <a:rPr lang="en-US" dirty="0" smtClean="0"/>
              <a:t>Should we convert our payment to % of tuition and required fees paid? For example, payment represents 75% of the tuition and required fees (out of 15 semester credit hours).</a:t>
            </a:r>
          </a:p>
          <a:p>
            <a:r>
              <a:rPr lang="en-US" dirty="0" smtClean="0"/>
              <a:t>When does the school want payment </a:t>
            </a:r>
            <a:r>
              <a:rPr lang="en-US" dirty="0" smtClean="0"/>
              <a:t>notice </a:t>
            </a:r>
            <a:r>
              <a:rPr lang="en-US" dirty="0" smtClean="0"/>
              <a:t>- as purchasers approve distributions, daily, monthly….?</a:t>
            </a:r>
          </a:p>
          <a:p>
            <a:r>
              <a:rPr lang="en-US" dirty="0" smtClean="0"/>
              <a:t>If allowable by our Open Records Division, would the schools like inquiry access for all TTPF accounts?</a:t>
            </a:r>
          </a:p>
          <a:p>
            <a:r>
              <a:rPr lang="en-US" dirty="0" smtClean="0"/>
              <a:t>Other….</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75000"/>
                  </a:schemeClr>
                </a:solidFill>
              </a:rPr>
              <a:t>What is it?</a:t>
            </a:r>
            <a:endParaRPr lang="en-US" b="1" dirty="0">
              <a:solidFill>
                <a:schemeClr val="accent1">
                  <a:lumMod val="75000"/>
                </a:schemeClr>
              </a:solidFill>
            </a:endParaRPr>
          </a:p>
        </p:txBody>
      </p:sp>
      <p:sp>
        <p:nvSpPr>
          <p:cNvPr id="4" name="Slide Number Placeholder 3"/>
          <p:cNvSpPr>
            <a:spLocks noGrp="1"/>
          </p:cNvSpPr>
          <p:nvPr>
            <p:ph type="sldNum" sz="quarter" idx="12"/>
          </p:nvPr>
        </p:nvSpPr>
        <p:spPr/>
        <p:txBody>
          <a:bodyPr/>
          <a:lstStyle/>
          <a:p>
            <a:fld id="{F5587487-5235-47CB-AEC6-92BD94700C58}" type="slidenum">
              <a:rPr lang="en-US" smtClean="0"/>
              <a:pPr/>
              <a:t>2</a:t>
            </a:fld>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The Texas Tuition Promise Fund (TTPF) is the state’s newest prepaid tuition plan created by HB 3900 in the 80</a:t>
            </a:r>
            <a:r>
              <a:rPr lang="en-US" baseline="30000" dirty="0" smtClean="0"/>
              <a:t>th</a:t>
            </a:r>
            <a:r>
              <a:rPr lang="en-US" dirty="0" smtClean="0"/>
              <a:t> legislative session.</a:t>
            </a:r>
          </a:p>
          <a:p>
            <a:r>
              <a:rPr lang="en-US" dirty="0" smtClean="0"/>
              <a:t>Allows purchasers to prepay future tuition costs at today’s prices.</a:t>
            </a:r>
          </a:p>
          <a:p>
            <a:r>
              <a:rPr lang="en-US" dirty="0" smtClean="0"/>
              <a:t>The first contracts were sold in Sept 2008.</a:t>
            </a:r>
          </a:p>
          <a:p>
            <a:r>
              <a:rPr lang="en-US" dirty="0" smtClean="0"/>
              <a:t>Annual enrollment Sept 1 through Feb 28/29.</a:t>
            </a:r>
          </a:p>
          <a:p>
            <a:r>
              <a:rPr lang="en-US" dirty="0" smtClean="0"/>
              <a:t>Approximately 18,000 contracts have been sold to date ($316 million in contracts).</a:t>
            </a:r>
          </a:p>
          <a:p>
            <a:r>
              <a:rPr lang="en-US" dirty="0" smtClean="0"/>
              <a:t>Sales prices are based on the annual surveys of Texas public colleges and universities.</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solidFill>
                  <a:srgbClr val="C00000"/>
                </a:solidFill>
              </a:rPr>
              <a:t>TASSCUBO Participation</a:t>
            </a:r>
            <a:endParaRPr lang="en-US" sz="2800" b="1" dirty="0">
              <a:solidFill>
                <a:srgbClr val="FF0000"/>
              </a:solidFill>
            </a:endParaRPr>
          </a:p>
        </p:txBody>
      </p:sp>
      <p:sp>
        <p:nvSpPr>
          <p:cNvPr id="3" name="Slide Number Placeholder 2"/>
          <p:cNvSpPr>
            <a:spLocks noGrp="1"/>
          </p:cNvSpPr>
          <p:nvPr>
            <p:ph type="sldNum" sz="quarter" idx="12"/>
          </p:nvPr>
        </p:nvSpPr>
        <p:spPr/>
        <p:txBody>
          <a:bodyPr/>
          <a:lstStyle/>
          <a:p>
            <a:fld id="{F5587487-5235-47CB-AEC6-92BD94700C58}" type="slidenum">
              <a:rPr lang="en-US" smtClean="0"/>
              <a:pPr/>
              <a:t>20</a:t>
            </a:fld>
            <a:endParaRPr lang="en-US" dirty="0"/>
          </a:p>
        </p:txBody>
      </p:sp>
      <p:sp>
        <p:nvSpPr>
          <p:cNvPr id="4" name="Content Placeholder 3"/>
          <p:cNvSpPr>
            <a:spLocks noGrp="1"/>
          </p:cNvSpPr>
          <p:nvPr>
            <p:ph sz="quarter" idx="1"/>
          </p:nvPr>
        </p:nvSpPr>
        <p:spPr/>
        <p:txBody>
          <a:bodyPr>
            <a:normAutofit lnSpcReduction="10000"/>
          </a:bodyPr>
          <a:lstStyle/>
          <a:p>
            <a:r>
              <a:rPr lang="en-US" dirty="0" smtClean="0"/>
              <a:t>TASSCUBO representation on TTPF Portal Design and Implementation </a:t>
            </a:r>
            <a:r>
              <a:rPr lang="en-US" dirty="0" smtClean="0"/>
              <a:t>Team (CPA Staff, Plan Manager, TASSCUBO Representatives).</a:t>
            </a:r>
            <a:endParaRPr lang="en-US" dirty="0" smtClean="0"/>
          </a:p>
          <a:p>
            <a:r>
              <a:rPr lang="en-US" dirty="0" smtClean="0"/>
              <a:t>Consider designating at least one representative who is a TTPF account owner.</a:t>
            </a:r>
          </a:p>
          <a:p>
            <a:r>
              <a:rPr lang="en-US" dirty="0" smtClean="0"/>
              <a:t>Portal design is in draft stage with amble time for changes.</a:t>
            </a:r>
          </a:p>
          <a:p>
            <a:r>
              <a:rPr lang="en-US" dirty="0" smtClean="0"/>
              <a:t>Programming, testing, and implementation must be fully completed by </a:t>
            </a:r>
            <a:r>
              <a:rPr lang="en-US" dirty="0" smtClean="0"/>
              <a:t>April </a:t>
            </a:r>
            <a:r>
              <a:rPr lang="en-US" dirty="0" smtClean="0"/>
              <a:t>2011.</a:t>
            </a:r>
          </a:p>
          <a:p>
            <a:r>
              <a:rPr lang="en-US" dirty="0" smtClean="0"/>
              <a:t>Meetings will be in Austin when necessary and by conference call when possible.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Contact Information</a:t>
            </a:r>
            <a:endParaRPr lang="en-US" b="1" dirty="0">
              <a:solidFill>
                <a:srgbClr val="C00000"/>
              </a:solidFill>
            </a:endParaRPr>
          </a:p>
        </p:txBody>
      </p:sp>
      <p:sp>
        <p:nvSpPr>
          <p:cNvPr id="3" name="Slide Number Placeholder 2"/>
          <p:cNvSpPr>
            <a:spLocks noGrp="1"/>
          </p:cNvSpPr>
          <p:nvPr>
            <p:ph type="sldNum" sz="quarter" idx="12"/>
          </p:nvPr>
        </p:nvSpPr>
        <p:spPr/>
        <p:txBody>
          <a:bodyPr/>
          <a:lstStyle/>
          <a:p>
            <a:fld id="{F5587487-5235-47CB-AEC6-92BD94700C58}" type="slidenum">
              <a:rPr lang="en-US" smtClean="0"/>
              <a:pPr/>
              <a:t>21</a:t>
            </a:fld>
            <a:endParaRPr lang="en-US" dirty="0"/>
          </a:p>
        </p:txBody>
      </p:sp>
      <p:sp>
        <p:nvSpPr>
          <p:cNvPr id="4" name="Content Placeholder 3"/>
          <p:cNvSpPr>
            <a:spLocks noGrp="1"/>
          </p:cNvSpPr>
          <p:nvPr>
            <p:ph sz="quarter" idx="1"/>
          </p:nvPr>
        </p:nvSpPr>
        <p:spPr/>
        <p:txBody>
          <a:bodyPr/>
          <a:lstStyle/>
          <a:p>
            <a:r>
              <a:rPr lang="en-US" dirty="0" smtClean="0"/>
              <a:t>Linda Fernandez</a:t>
            </a:r>
          </a:p>
          <a:p>
            <a:r>
              <a:rPr lang="en-US" dirty="0" smtClean="0"/>
              <a:t>512-463-4863</a:t>
            </a:r>
          </a:p>
          <a:p>
            <a:r>
              <a:rPr lang="en-US" dirty="0" smtClean="0"/>
              <a:t>800-531-5441, ext. 3-4863</a:t>
            </a:r>
          </a:p>
          <a:p>
            <a:r>
              <a:rPr lang="en-US" dirty="0" smtClean="0">
                <a:hlinkClick r:id="rId2"/>
              </a:rPr>
              <a:t>linda.fernandez@cpa.state.tx.us</a:t>
            </a:r>
            <a:endParaRPr lang="en-US" dirty="0" smtClean="0"/>
          </a:p>
          <a:p>
            <a:r>
              <a:rPr lang="en-US" dirty="0" smtClean="0"/>
              <a:t>Website for more information on plan:</a:t>
            </a:r>
          </a:p>
          <a:p>
            <a:pPr>
              <a:buNone/>
            </a:pPr>
            <a:r>
              <a:rPr lang="en-US" dirty="0" smtClean="0">
                <a:hlinkClick r:id="rId3"/>
              </a:rPr>
              <a:t>https://www.texastuitionpromisefund.com/</a:t>
            </a:r>
            <a:endParaRPr lang="en-US" dirty="0" smtClean="0"/>
          </a:p>
          <a:p>
            <a:pPr>
              <a:buNone/>
            </a:pPr>
            <a:endParaRPr lang="en-US" dirty="0" smtClean="0"/>
          </a:p>
          <a:p>
            <a:pPr>
              <a:buNone/>
            </a:pPr>
            <a:endParaRPr lang="en-US" dirty="0"/>
          </a:p>
        </p:txBody>
      </p:sp>
      <p:pic>
        <p:nvPicPr>
          <p:cNvPr id="5" name="Picture 4" descr="ttpf-logo_150.jpg"/>
          <p:cNvPicPr>
            <a:picLocks noChangeAspect="1"/>
          </p:cNvPicPr>
          <p:nvPr/>
        </p:nvPicPr>
        <p:blipFill>
          <a:blip r:embed="rId4" cstate="print"/>
          <a:stretch>
            <a:fillRect/>
          </a:stretch>
        </p:blipFill>
        <p:spPr>
          <a:xfrm>
            <a:off x="381000" y="4495800"/>
            <a:ext cx="1905000" cy="1917700"/>
          </a:xfrm>
          <a:prstGeom prst="rect">
            <a:avLst/>
          </a:prstGeom>
        </p:spPr>
      </p:pic>
      <p:pic>
        <p:nvPicPr>
          <p:cNvPr id="6" name="Picture 5" descr="Tx Match the Promise.gif"/>
          <p:cNvPicPr>
            <a:picLocks noChangeAspect="1"/>
          </p:cNvPicPr>
          <p:nvPr/>
        </p:nvPicPr>
        <p:blipFill>
          <a:blip r:embed="rId5" cstate="print"/>
          <a:stretch>
            <a:fillRect/>
          </a:stretch>
        </p:blipFill>
        <p:spPr>
          <a:xfrm>
            <a:off x="6934200" y="4495800"/>
            <a:ext cx="1828800" cy="1943100"/>
          </a:xfrm>
          <a:prstGeom prst="rect">
            <a:avLst/>
          </a:prstGeom>
        </p:spPr>
      </p:pic>
      <p:graphicFrame>
        <p:nvGraphicFramePr>
          <p:cNvPr id="9" name="Diagram 8"/>
          <p:cNvGraphicFramePr/>
          <p:nvPr/>
        </p:nvGraphicFramePr>
        <p:xfrm>
          <a:off x="4038600" y="4953000"/>
          <a:ext cx="2743200" cy="10668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Who manages the new plan?</a:t>
            </a:r>
            <a:endParaRPr lang="en-US" b="1" dirty="0">
              <a:solidFill>
                <a:srgbClr val="C00000"/>
              </a:solidFill>
            </a:endParaRPr>
          </a:p>
        </p:txBody>
      </p:sp>
      <p:sp>
        <p:nvSpPr>
          <p:cNvPr id="3" name="Slide Number Placeholder 2"/>
          <p:cNvSpPr>
            <a:spLocks noGrp="1"/>
          </p:cNvSpPr>
          <p:nvPr>
            <p:ph type="sldNum" sz="quarter" idx="12"/>
          </p:nvPr>
        </p:nvSpPr>
        <p:spPr/>
        <p:txBody>
          <a:bodyPr/>
          <a:lstStyle/>
          <a:p>
            <a:fld id="{F5587487-5235-47CB-AEC6-92BD94700C58}" type="slidenum">
              <a:rPr lang="en-US" smtClean="0"/>
              <a:pPr/>
              <a:t>3</a:t>
            </a:fld>
            <a:endParaRPr lang="en-US" dirty="0"/>
          </a:p>
        </p:txBody>
      </p:sp>
      <p:sp>
        <p:nvSpPr>
          <p:cNvPr id="4" name="Content Placeholder 3"/>
          <p:cNvSpPr>
            <a:spLocks noGrp="1"/>
          </p:cNvSpPr>
          <p:nvPr>
            <p:ph sz="quarter" idx="1"/>
          </p:nvPr>
        </p:nvSpPr>
        <p:spPr>
          <a:xfrm>
            <a:off x="301752" y="1527048"/>
            <a:ext cx="8503920" cy="5026152"/>
          </a:xfrm>
        </p:spPr>
        <p:txBody>
          <a:bodyPr>
            <a:normAutofit fontScale="92500" lnSpcReduction="10000"/>
          </a:bodyPr>
          <a:lstStyle/>
          <a:p>
            <a:r>
              <a:rPr lang="en-US" dirty="0" smtClean="0"/>
              <a:t>The Texas Prepaid Higher Education Tuition Board (Board) is charged with administering the plan.</a:t>
            </a:r>
          </a:p>
          <a:p>
            <a:pPr lvl="1"/>
            <a:r>
              <a:rPr lang="en-US" dirty="0" smtClean="0"/>
              <a:t>Board members are appointed and must possess knowledge, skill, and experience in higher education, business, or finance.</a:t>
            </a:r>
          </a:p>
          <a:p>
            <a:r>
              <a:rPr lang="en-US" dirty="0" smtClean="0"/>
              <a:t>The Board was required to either contract with the UT Board of Regents to manage and invest the assets of the plan or contract with one or more private investment professionals to serve as plan manager.</a:t>
            </a:r>
          </a:p>
          <a:p>
            <a:r>
              <a:rPr lang="en-US" dirty="0" smtClean="0"/>
              <a:t>The Board hired OppenheimerFunds, Inc. as the plan manager and Ennis Knupp as the investment consultant. </a:t>
            </a:r>
          </a:p>
          <a:p>
            <a:pPr lvl="1"/>
            <a:r>
              <a:rPr lang="en-US" dirty="0" smtClean="0"/>
              <a:t>The Board approves the asset allocation.</a:t>
            </a:r>
          </a:p>
          <a:p>
            <a:pPr lvl="1"/>
            <a:r>
              <a:rPr lang="en-US" dirty="0" smtClean="0"/>
              <a:t>The Board oversees selection of the underlying investments.</a:t>
            </a:r>
          </a:p>
          <a:p>
            <a:pPr lvl="1"/>
            <a:r>
              <a:rPr lang="en-US" dirty="0" smtClean="0"/>
              <a:t>Legislation requires “prudent person” investing.</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534400" cy="758952"/>
          </a:xfrm>
        </p:spPr>
        <p:txBody>
          <a:bodyPr>
            <a:normAutofit fontScale="90000"/>
          </a:bodyPr>
          <a:lstStyle/>
          <a:p>
            <a:r>
              <a:rPr lang="en-US" b="1" dirty="0" smtClean="0">
                <a:solidFill>
                  <a:schemeClr val="accent1">
                    <a:lumMod val="75000"/>
                  </a:schemeClr>
                </a:solidFill>
              </a:rPr>
              <a:t>Does it work like the Texas Guaranteed Tuition Plan (TGTP)?</a:t>
            </a:r>
            <a:endParaRPr lang="en-US" b="1" dirty="0">
              <a:solidFill>
                <a:schemeClr val="accent1">
                  <a:lumMod val="75000"/>
                </a:schemeClr>
              </a:solidFill>
            </a:endParaRPr>
          </a:p>
        </p:txBody>
      </p:sp>
      <p:sp>
        <p:nvSpPr>
          <p:cNvPr id="4" name="Slide Number Placeholder 3"/>
          <p:cNvSpPr>
            <a:spLocks noGrp="1"/>
          </p:cNvSpPr>
          <p:nvPr>
            <p:ph type="sldNum" sz="quarter" idx="12"/>
          </p:nvPr>
        </p:nvSpPr>
        <p:spPr/>
        <p:txBody>
          <a:bodyPr/>
          <a:lstStyle/>
          <a:p>
            <a:fld id="{F5587487-5235-47CB-AEC6-92BD94700C58}" type="slidenum">
              <a:rPr lang="en-US" smtClean="0"/>
              <a:pPr/>
              <a:t>4</a:t>
            </a:fld>
            <a:endParaRPr lang="en-US" dirty="0"/>
          </a:p>
        </p:txBody>
      </p:sp>
      <p:sp>
        <p:nvSpPr>
          <p:cNvPr id="3" name="Content Placeholder 2"/>
          <p:cNvSpPr>
            <a:spLocks noGrp="1"/>
          </p:cNvSpPr>
          <p:nvPr>
            <p:ph sz="quarter" idx="1"/>
          </p:nvPr>
        </p:nvSpPr>
        <p:spPr>
          <a:xfrm>
            <a:off x="457200" y="1600200"/>
            <a:ext cx="8229600" cy="5257800"/>
          </a:xfrm>
        </p:spPr>
        <p:txBody>
          <a:bodyPr>
            <a:normAutofit fontScale="85000" lnSpcReduction="10000"/>
          </a:bodyPr>
          <a:lstStyle/>
          <a:p>
            <a:r>
              <a:rPr lang="en-US" dirty="0" smtClean="0"/>
              <a:t>No. TGTP, the state’s original prepaid plan, pays a flat hourly reimbursement rate for tuition and required fees based on annual reimbursement rates for the various plan types (Senior, Junior, Private). </a:t>
            </a:r>
          </a:p>
          <a:p>
            <a:r>
              <a:rPr lang="en-US" dirty="0" smtClean="0"/>
              <a:t>TGTP rates are set by the Texas Prepaid Higher Education Tuition Board based on the annual surveys of schools. </a:t>
            </a:r>
          </a:p>
          <a:p>
            <a:r>
              <a:rPr lang="en-US" dirty="0" smtClean="0"/>
              <a:t>TGTP Example: UT bills for 4 hours in the current academic year and the beneficiary has a Senior Plan - the hours are paid at $230.06 per hour = $920.24. </a:t>
            </a:r>
          </a:p>
          <a:p>
            <a:r>
              <a:rPr lang="en-US" dirty="0" smtClean="0"/>
              <a:t>TGTP pays up to the weighted average tuition rate (WAT) per the statute and Texas public schools have to accept it as payment in full for tuition and required fees.</a:t>
            </a:r>
          </a:p>
          <a:p>
            <a:r>
              <a:rPr lang="en-US" dirty="0" smtClean="0"/>
              <a:t>TGTP benefits constitutionally guaranteed.</a:t>
            </a:r>
          </a:p>
          <a:p>
            <a:r>
              <a:rPr lang="en-US" dirty="0" smtClean="0"/>
              <a:t>TGTP was closed to new enrollment in 2003.</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smtClean="0">
                <a:solidFill>
                  <a:srgbClr val="C00000"/>
                </a:solidFill>
              </a:rPr>
              <a:t>How does the new plan work?</a:t>
            </a:r>
            <a:endParaRPr lang="en-US" b="1" dirty="0">
              <a:solidFill>
                <a:srgbClr val="C00000"/>
              </a:solidFill>
            </a:endParaRPr>
          </a:p>
        </p:txBody>
      </p:sp>
      <p:sp>
        <p:nvSpPr>
          <p:cNvPr id="4" name="Slide Number Placeholder 3"/>
          <p:cNvSpPr>
            <a:spLocks noGrp="1"/>
          </p:cNvSpPr>
          <p:nvPr>
            <p:ph type="sldNum" sz="quarter" idx="12"/>
          </p:nvPr>
        </p:nvSpPr>
        <p:spPr/>
        <p:txBody>
          <a:bodyPr/>
          <a:lstStyle/>
          <a:p>
            <a:fld id="{F5587487-5235-47CB-AEC6-92BD94700C58}" type="slidenum">
              <a:rPr lang="en-US" smtClean="0"/>
              <a:pPr/>
              <a:t>5</a:t>
            </a:fld>
            <a:endParaRPr lang="en-US" dirty="0"/>
          </a:p>
        </p:txBody>
      </p:sp>
      <p:sp>
        <p:nvSpPr>
          <p:cNvPr id="3" name="Content Placeholder 2"/>
          <p:cNvSpPr>
            <a:spLocks noGrp="1"/>
          </p:cNvSpPr>
          <p:nvPr>
            <p:ph sz="quarter" idx="1"/>
          </p:nvPr>
        </p:nvSpPr>
        <p:spPr>
          <a:xfrm>
            <a:off x="301752" y="1527048"/>
            <a:ext cx="8503920" cy="5330952"/>
          </a:xfrm>
        </p:spPr>
        <p:txBody>
          <a:bodyPr>
            <a:normAutofit fontScale="85000" lnSpcReduction="10000"/>
          </a:bodyPr>
          <a:lstStyle/>
          <a:p>
            <a:r>
              <a:rPr lang="en-US" dirty="0" smtClean="0"/>
              <a:t>Texas Tuition Promise Fund (TTPF) is sold in units. One unit represents 1% of one 30 semester credit hour academic year (100 units = one academic year).</a:t>
            </a:r>
          </a:p>
          <a:p>
            <a:r>
              <a:rPr lang="en-US" dirty="0" smtClean="0"/>
              <a:t>Purchasers can buy any combination of Type I, Type II, or Type III units for use at in-state or out-of-state public, private, or career schools.</a:t>
            </a:r>
          </a:p>
          <a:p>
            <a:r>
              <a:rPr lang="en-US" dirty="0" smtClean="0"/>
              <a:t>Type I units cover tuition and required fees at up to the most expensive Texas public 4-year school.</a:t>
            </a:r>
          </a:p>
          <a:p>
            <a:r>
              <a:rPr lang="en-US" dirty="0" smtClean="0"/>
              <a:t>Type II units cover the weighted average cost of tuition and required fees at Texas public 4-year schools.</a:t>
            </a:r>
          </a:p>
          <a:p>
            <a:r>
              <a:rPr lang="en-US" dirty="0" smtClean="0"/>
              <a:t>Type III units cover the weighted average cost of tuition and required fees at Texas Public 2-year schools.</a:t>
            </a:r>
          </a:p>
          <a:p>
            <a:r>
              <a:rPr lang="en-US" dirty="0" smtClean="0"/>
              <a:t>Pays </a:t>
            </a:r>
            <a:r>
              <a:rPr lang="en-US" u="sng" dirty="0" smtClean="0"/>
              <a:t>undergraduate</a:t>
            </a:r>
            <a:r>
              <a:rPr lang="en-US" dirty="0" smtClean="0"/>
              <a:t> tuition and required fees only.</a:t>
            </a:r>
          </a:p>
          <a:p>
            <a:r>
              <a:rPr lang="en-US" dirty="0" smtClean="0"/>
              <a:t>TTPF does not have a constitutional guarantee, however, Texas public schools must accept units in payment of tuition.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381000"/>
            <a:ext cx="8534400" cy="758952"/>
          </a:xfrm>
        </p:spPr>
        <p:txBody>
          <a:bodyPr>
            <a:normAutofit fontScale="90000"/>
          </a:bodyPr>
          <a:lstStyle/>
          <a:p>
            <a:r>
              <a:rPr lang="en-US" b="1" dirty="0" smtClean="0">
                <a:solidFill>
                  <a:schemeClr val="accent1">
                    <a:lumMod val="75000"/>
                  </a:schemeClr>
                </a:solidFill>
              </a:rPr>
              <a:t>Example of # of Units Required for 100 Hours 2009-2010 Academic Year</a:t>
            </a:r>
            <a:endParaRPr lang="en-US" b="1" dirty="0">
              <a:solidFill>
                <a:schemeClr val="accent1">
                  <a:lumMod val="75000"/>
                </a:schemeClr>
              </a:solidFill>
            </a:endParaRPr>
          </a:p>
        </p:txBody>
      </p:sp>
      <p:sp>
        <p:nvSpPr>
          <p:cNvPr id="2" name="Slide Number Placeholder 1"/>
          <p:cNvSpPr>
            <a:spLocks noGrp="1"/>
          </p:cNvSpPr>
          <p:nvPr>
            <p:ph type="sldNum" sz="quarter" idx="12"/>
          </p:nvPr>
        </p:nvSpPr>
        <p:spPr/>
        <p:txBody>
          <a:bodyPr/>
          <a:lstStyle/>
          <a:p>
            <a:fld id="{F5587487-5235-47CB-AEC6-92BD94700C58}" type="slidenum">
              <a:rPr lang="en-US" smtClean="0"/>
              <a:pPr/>
              <a:t>6</a:t>
            </a:fld>
            <a:endParaRPr lang="en-US" dirty="0"/>
          </a:p>
        </p:txBody>
      </p:sp>
      <p:graphicFrame>
        <p:nvGraphicFramePr>
          <p:cNvPr id="1026" name="Object 2"/>
          <p:cNvGraphicFramePr>
            <a:graphicFrameLocks noChangeAspect="1"/>
          </p:cNvGraphicFramePr>
          <p:nvPr/>
        </p:nvGraphicFramePr>
        <p:xfrm>
          <a:off x="1524000" y="1752600"/>
          <a:ext cx="6619875" cy="4292600"/>
        </p:xfrm>
        <a:graphic>
          <a:graphicData uri="http://schemas.openxmlformats.org/presentationml/2006/ole">
            <p:oleObj spid="_x0000_s1026" name="Worksheet" r:id="rId3" imgW="3943502" imgH="2600249" progId="Excel.Sheet.8">
              <p:embed/>
            </p:oleObj>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75000"/>
                  </a:schemeClr>
                </a:solidFill>
              </a:rPr>
              <a:t>Example: Type II Tuition Redemption</a:t>
            </a:r>
            <a:endParaRPr lang="en-US" dirty="0">
              <a:solidFill>
                <a:srgbClr val="C00000"/>
              </a:solidFill>
            </a:endParaRPr>
          </a:p>
        </p:txBody>
      </p:sp>
      <p:sp>
        <p:nvSpPr>
          <p:cNvPr id="3" name="Slide Number Placeholder 2"/>
          <p:cNvSpPr>
            <a:spLocks noGrp="1"/>
          </p:cNvSpPr>
          <p:nvPr>
            <p:ph type="sldNum" sz="quarter" idx="12"/>
          </p:nvPr>
        </p:nvSpPr>
        <p:spPr/>
        <p:txBody>
          <a:bodyPr/>
          <a:lstStyle/>
          <a:p>
            <a:fld id="{F5587487-5235-47CB-AEC6-92BD94700C58}" type="slidenum">
              <a:rPr lang="en-US" smtClean="0"/>
              <a:pPr/>
              <a:t>7</a:t>
            </a:fld>
            <a:endParaRPr lang="en-US" dirty="0"/>
          </a:p>
        </p:txBody>
      </p:sp>
      <p:graphicFrame>
        <p:nvGraphicFramePr>
          <p:cNvPr id="14" name="Content Placeholder 13"/>
          <p:cNvGraphicFramePr>
            <a:graphicFrameLocks noGrp="1"/>
          </p:cNvGraphicFramePr>
          <p:nvPr>
            <p:ph sz="quarter" idx="1"/>
          </p:nvPr>
        </p:nvGraphicFramePr>
        <p:xfrm>
          <a:off x="609600" y="1524000"/>
          <a:ext cx="7848600" cy="4994194"/>
        </p:xfrm>
        <a:graphic>
          <a:graphicData uri="http://schemas.openxmlformats.org/drawingml/2006/table">
            <a:tbl>
              <a:tblPr firstRow="1" bandRow="1">
                <a:tableStyleId>{5C22544A-7EE6-4342-B048-85BDC9FD1C3A}</a:tableStyleId>
              </a:tblPr>
              <a:tblGrid>
                <a:gridCol w="2616200"/>
                <a:gridCol w="2616200"/>
                <a:gridCol w="2616200"/>
              </a:tblGrid>
              <a:tr h="364647">
                <a:tc gridSpan="3">
                  <a:txBody>
                    <a:bodyPr/>
                    <a:lstStyle/>
                    <a:p>
                      <a:r>
                        <a:rPr lang="en-US" dirty="0" smtClean="0"/>
                        <a:t>Unit Redemption – 100 Type II Units</a:t>
                      </a:r>
                      <a:r>
                        <a:rPr lang="en-US" baseline="0" dirty="0" smtClean="0"/>
                        <a:t> @ $71.75 per unit = $7,175</a:t>
                      </a:r>
                      <a:endParaRPr lang="en-US" dirty="0"/>
                    </a:p>
                  </a:txBody>
                  <a:tcPr/>
                </a:tc>
                <a:tc hMerge="1">
                  <a:txBody>
                    <a:bodyPr/>
                    <a:lstStyle/>
                    <a:p>
                      <a:endParaRPr lang="en-US" dirty="0"/>
                    </a:p>
                  </a:txBody>
                  <a:tcPr/>
                </a:tc>
                <a:tc hMerge="1">
                  <a:txBody>
                    <a:bodyPr/>
                    <a:lstStyle/>
                    <a:p>
                      <a:endParaRPr lang="en-US" dirty="0"/>
                    </a:p>
                  </a:txBody>
                  <a:tcPr/>
                </a:tc>
              </a:tr>
              <a:tr h="911617">
                <a:tc>
                  <a:txBody>
                    <a:bodyPr/>
                    <a:lstStyle/>
                    <a:p>
                      <a:pPr algn="ctr"/>
                      <a:endParaRPr lang="en-US" b="1" dirty="0" smtClean="0">
                        <a:latin typeface="Arial Black" pitchFamily="34" charset="0"/>
                      </a:endParaRPr>
                    </a:p>
                    <a:p>
                      <a:pPr algn="ctr"/>
                      <a:r>
                        <a:rPr lang="en-US" b="1" dirty="0" smtClean="0">
                          <a:latin typeface="Arial Black" pitchFamily="34" charset="0"/>
                        </a:rPr>
                        <a:t>Cost of Tuition and Required Fees</a:t>
                      </a:r>
                      <a:endParaRPr lang="en-US" b="1" dirty="0">
                        <a:latin typeface="Arial Black" pitchFamily="34" charset="0"/>
                      </a:endParaRPr>
                    </a:p>
                  </a:txBody>
                  <a:tcPr/>
                </a:tc>
                <a:tc>
                  <a:txBody>
                    <a:bodyPr/>
                    <a:lstStyle/>
                    <a:p>
                      <a:pPr algn="ctr"/>
                      <a:r>
                        <a:rPr lang="en-US" b="1" dirty="0" smtClean="0">
                          <a:latin typeface="Arial Black" pitchFamily="34" charset="0"/>
                        </a:rPr>
                        <a:t>Value of Tuition</a:t>
                      </a:r>
                      <a:r>
                        <a:rPr lang="en-US" b="1" baseline="0" dirty="0" smtClean="0">
                          <a:latin typeface="Arial Black" pitchFamily="34" charset="0"/>
                        </a:rPr>
                        <a:t> Units Compared to the WAT</a:t>
                      </a:r>
                      <a:endParaRPr lang="en-US" b="1" dirty="0">
                        <a:latin typeface="Arial Black" pitchFamily="34" charset="0"/>
                      </a:endParaRPr>
                    </a:p>
                  </a:txBody>
                  <a:tcPr/>
                </a:tc>
                <a:tc>
                  <a:txBody>
                    <a:bodyPr/>
                    <a:lstStyle/>
                    <a:p>
                      <a:pPr algn="ctr"/>
                      <a:r>
                        <a:rPr lang="en-US" b="1" dirty="0" smtClean="0">
                          <a:latin typeface="Arial Black" pitchFamily="34" charset="0"/>
                        </a:rPr>
                        <a:t>Amount</a:t>
                      </a:r>
                      <a:r>
                        <a:rPr lang="en-US" b="1" baseline="0" dirty="0" smtClean="0">
                          <a:latin typeface="Arial Black" pitchFamily="34" charset="0"/>
                        </a:rPr>
                        <a:t> of Tuition and Required Fees Covered</a:t>
                      </a:r>
                      <a:endParaRPr lang="en-US" b="1" dirty="0">
                        <a:latin typeface="Arial Black" pitchFamily="34" charset="0"/>
                      </a:endParaRPr>
                    </a:p>
                  </a:txBody>
                  <a:tcPr/>
                </a:tc>
              </a:tr>
              <a:tr h="1185102">
                <a:tc>
                  <a:txBody>
                    <a:bodyPr/>
                    <a:lstStyle/>
                    <a:p>
                      <a:pPr algn="ctr"/>
                      <a:r>
                        <a:rPr lang="en-US" b="1" dirty="0" smtClean="0"/>
                        <a:t>School</a:t>
                      </a:r>
                      <a:r>
                        <a:rPr lang="en-US" b="1" baseline="0" dirty="0" smtClean="0"/>
                        <a:t> A</a:t>
                      </a:r>
                    </a:p>
                    <a:p>
                      <a:pPr algn="ctr"/>
                      <a:endParaRPr lang="en-US" b="1" baseline="0" dirty="0" smtClean="0"/>
                    </a:p>
                    <a:p>
                      <a:pPr algn="ctr"/>
                      <a:r>
                        <a:rPr lang="en-US" b="1" baseline="0" dirty="0" smtClean="0"/>
                        <a:t>$8,000</a:t>
                      </a:r>
                      <a:endParaRPr lang="en-US" b="1" dirty="0"/>
                    </a:p>
                  </a:txBody>
                  <a:tcPr/>
                </a:tc>
                <a:tc>
                  <a:txBody>
                    <a:bodyPr/>
                    <a:lstStyle/>
                    <a:p>
                      <a:endParaRPr lang="en-US" dirty="0" smtClean="0"/>
                    </a:p>
                    <a:p>
                      <a:endParaRPr lang="en-US" dirty="0" smtClean="0"/>
                    </a:p>
                    <a:p>
                      <a:endParaRPr lang="en-US" dirty="0" smtClean="0"/>
                    </a:p>
                    <a:p>
                      <a:endParaRPr lang="en-US" dirty="0"/>
                    </a:p>
                  </a:txBody>
                  <a:tcPr/>
                </a:tc>
                <a:tc>
                  <a:txBody>
                    <a:bodyPr/>
                    <a:lstStyle/>
                    <a:p>
                      <a:r>
                        <a:rPr lang="en-US" sz="1600" dirty="0" smtClean="0"/>
                        <a:t>Purchaser responsible for the difference of $825.</a:t>
                      </a:r>
                      <a:endParaRPr lang="en-US" sz="1600" dirty="0"/>
                    </a:p>
                  </a:txBody>
                  <a:tcPr/>
                </a:tc>
              </a:tr>
              <a:tr h="1154429">
                <a:tc>
                  <a:txBody>
                    <a:bodyPr/>
                    <a:lstStyle/>
                    <a:p>
                      <a:pPr algn="ctr"/>
                      <a:r>
                        <a:rPr lang="en-US" b="1" dirty="0" smtClean="0"/>
                        <a:t>School B</a:t>
                      </a:r>
                    </a:p>
                    <a:p>
                      <a:pPr algn="ctr"/>
                      <a:endParaRPr lang="en-US" b="1" dirty="0" smtClean="0"/>
                    </a:p>
                    <a:p>
                      <a:pPr algn="ctr"/>
                      <a:r>
                        <a:rPr lang="en-US" b="1" dirty="0" smtClean="0"/>
                        <a:t>$7,175</a:t>
                      </a:r>
                      <a:endParaRPr lang="en-US" b="1" dirty="0"/>
                    </a:p>
                  </a:txBody>
                  <a:tcPr/>
                </a:tc>
                <a:tc>
                  <a:txBody>
                    <a:bodyPr/>
                    <a:lstStyle/>
                    <a:p>
                      <a:endParaRPr lang="en-US" dirty="0"/>
                    </a:p>
                  </a:txBody>
                  <a:tcPr/>
                </a:tc>
                <a:tc>
                  <a:txBody>
                    <a:bodyPr/>
                    <a:lstStyle/>
                    <a:p>
                      <a:r>
                        <a:rPr lang="en-US" sz="1600" dirty="0" smtClean="0"/>
                        <a:t>Costs</a:t>
                      </a:r>
                      <a:r>
                        <a:rPr lang="en-US" sz="1600" baseline="0" dirty="0" smtClean="0"/>
                        <a:t> are fully covered. No extra money needs to be paid by Purchaser.</a:t>
                      </a:r>
                      <a:endParaRPr lang="en-US" sz="1600" dirty="0"/>
                    </a:p>
                  </a:txBody>
                  <a:tcPr/>
                </a:tc>
              </a:tr>
              <a:tr h="1370885">
                <a:tc>
                  <a:txBody>
                    <a:bodyPr/>
                    <a:lstStyle/>
                    <a:p>
                      <a:pPr algn="ctr"/>
                      <a:r>
                        <a:rPr lang="en-US" b="1" dirty="0" smtClean="0"/>
                        <a:t>School C</a:t>
                      </a:r>
                    </a:p>
                    <a:p>
                      <a:pPr algn="ctr"/>
                      <a:endParaRPr lang="en-US" b="1" dirty="0" smtClean="0"/>
                    </a:p>
                    <a:p>
                      <a:pPr algn="ctr"/>
                      <a:r>
                        <a:rPr lang="en-US" b="1" dirty="0" smtClean="0"/>
                        <a:t>$6,000</a:t>
                      </a:r>
                      <a:endParaRPr lang="en-US" b="1" dirty="0"/>
                    </a:p>
                  </a:txBody>
                  <a:tcPr/>
                </a:tc>
                <a:tc>
                  <a:txBody>
                    <a:bodyPr/>
                    <a:lstStyle/>
                    <a:p>
                      <a:endParaRPr lang="en-US" dirty="0"/>
                    </a:p>
                  </a:txBody>
                  <a:tcPr/>
                </a:tc>
                <a:tc>
                  <a:txBody>
                    <a:bodyPr/>
                    <a:lstStyle/>
                    <a:p>
                      <a:r>
                        <a:rPr lang="en-US" sz="1600" dirty="0" smtClean="0"/>
                        <a:t>Costs are fully covered and there are extra units that can be refunded</a:t>
                      </a:r>
                      <a:r>
                        <a:rPr lang="en-US" sz="1600" baseline="0" dirty="0" smtClean="0"/>
                        <a:t> to or transferred by Purchaser.</a:t>
                      </a:r>
                      <a:endParaRPr lang="en-US" sz="1600" dirty="0"/>
                    </a:p>
                  </a:txBody>
                  <a:tcPr/>
                </a:tc>
              </a:tr>
            </a:tbl>
          </a:graphicData>
        </a:graphic>
      </p:graphicFrame>
      <p:sp>
        <p:nvSpPr>
          <p:cNvPr id="16" name="TextBox 15"/>
          <p:cNvSpPr txBox="1"/>
          <p:nvPr/>
        </p:nvSpPr>
        <p:spPr>
          <a:xfrm>
            <a:off x="4343400" y="3200400"/>
            <a:ext cx="1483098" cy="646331"/>
          </a:xfrm>
          <a:prstGeom prst="rect">
            <a:avLst/>
          </a:prstGeom>
          <a:noFill/>
        </p:spPr>
        <p:txBody>
          <a:bodyPr wrap="none" rtlCol="0">
            <a:spAutoFit/>
          </a:bodyPr>
          <a:lstStyle/>
          <a:p>
            <a:r>
              <a:rPr lang="en-US" dirty="0" smtClean="0"/>
              <a:t>Cost exceeds</a:t>
            </a:r>
          </a:p>
          <a:p>
            <a:r>
              <a:rPr lang="en-US" dirty="0" smtClean="0"/>
              <a:t>benefits.</a:t>
            </a:r>
            <a:endParaRPr lang="en-US" dirty="0"/>
          </a:p>
        </p:txBody>
      </p:sp>
      <p:sp>
        <p:nvSpPr>
          <p:cNvPr id="17" name="Equal 16"/>
          <p:cNvSpPr/>
          <p:nvPr/>
        </p:nvSpPr>
        <p:spPr>
          <a:xfrm>
            <a:off x="3276600" y="4114800"/>
            <a:ext cx="914400" cy="91440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8" name="TextBox 17"/>
          <p:cNvSpPr txBox="1"/>
          <p:nvPr/>
        </p:nvSpPr>
        <p:spPr>
          <a:xfrm>
            <a:off x="4343400" y="4419600"/>
            <a:ext cx="1529586" cy="646331"/>
          </a:xfrm>
          <a:prstGeom prst="rect">
            <a:avLst/>
          </a:prstGeom>
          <a:noFill/>
        </p:spPr>
        <p:txBody>
          <a:bodyPr wrap="none" rtlCol="0">
            <a:spAutoFit/>
          </a:bodyPr>
          <a:lstStyle/>
          <a:p>
            <a:r>
              <a:rPr lang="en-US" dirty="0" smtClean="0"/>
              <a:t>Cost is equal </a:t>
            </a:r>
          </a:p>
          <a:p>
            <a:r>
              <a:rPr lang="en-US" dirty="0" smtClean="0"/>
              <a:t>to benefits.</a:t>
            </a:r>
            <a:endParaRPr lang="en-US" dirty="0"/>
          </a:p>
        </p:txBody>
      </p:sp>
      <p:sp>
        <p:nvSpPr>
          <p:cNvPr id="19" name="Up Arrow 18"/>
          <p:cNvSpPr/>
          <p:nvPr/>
        </p:nvSpPr>
        <p:spPr>
          <a:xfrm>
            <a:off x="3505200" y="2895600"/>
            <a:ext cx="484632" cy="97840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p:cNvSpPr txBox="1"/>
          <p:nvPr/>
        </p:nvSpPr>
        <p:spPr>
          <a:xfrm>
            <a:off x="4191000" y="5638800"/>
            <a:ext cx="1676400" cy="646331"/>
          </a:xfrm>
          <a:prstGeom prst="rect">
            <a:avLst/>
          </a:prstGeom>
          <a:noFill/>
        </p:spPr>
        <p:txBody>
          <a:bodyPr wrap="square" rtlCol="0">
            <a:spAutoFit/>
          </a:bodyPr>
          <a:lstStyle/>
          <a:p>
            <a:r>
              <a:rPr lang="en-US" dirty="0" smtClean="0"/>
              <a:t>Cost is less</a:t>
            </a:r>
          </a:p>
          <a:p>
            <a:r>
              <a:rPr lang="en-US" dirty="0" smtClean="0"/>
              <a:t>than benefits.</a:t>
            </a:r>
            <a:endParaRPr lang="en-US" dirty="0"/>
          </a:p>
        </p:txBody>
      </p:sp>
      <p:sp>
        <p:nvSpPr>
          <p:cNvPr id="21" name="Down Arrow 20"/>
          <p:cNvSpPr/>
          <p:nvPr/>
        </p:nvSpPr>
        <p:spPr>
          <a:xfrm>
            <a:off x="3505200" y="5334000"/>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accent1">
                    <a:lumMod val="75000"/>
                  </a:schemeClr>
                </a:solidFill>
              </a:rPr>
              <a:t>What does the TTPF pay to the school?</a:t>
            </a:r>
            <a:endParaRPr lang="en-US" b="1" dirty="0">
              <a:solidFill>
                <a:schemeClr val="accent1">
                  <a:lumMod val="75000"/>
                </a:schemeClr>
              </a:solidFill>
            </a:endParaRPr>
          </a:p>
        </p:txBody>
      </p:sp>
      <p:sp>
        <p:nvSpPr>
          <p:cNvPr id="4" name="Slide Number Placeholder 3"/>
          <p:cNvSpPr>
            <a:spLocks noGrp="1"/>
          </p:cNvSpPr>
          <p:nvPr>
            <p:ph type="sldNum" sz="quarter" idx="12"/>
          </p:nvPr>
        </p:nvSpPr>
        <p:spPr/>
        <p:txBody>
          <a:bodyPr/>
          <a:lstStyle/>
          <a:p>
            <a:fld id="{F5587487-5235-47CB-AEC6-92BD94700C58}" type="slidenum">
              <a:rPr lang="en-US" smtClean="0"/>
              <a:pPr/>
              <a:t>8</a:t>
            </a:fld>
            <a:endParaRPr lang="en-US" dirty="0"/>
          </a:p>
        </p:txBody>
      </p:sp>
      <p:sp>
        <p:nvSpPr>
          <p:cNvPr id="3" name="Content Placeholder 2"/>
          <p:cNvSpPr>
            <a:spLocks noGrp="1"/>
          </p:cNvSpPr>
          <p:nvPr>
            <p:ph sz="quarter" idx="1"/>
          </p:nvPr>
        </p:nvSpPr>
        <p:spPr>
          <a:xfrm>
            <a:off x="301752" y="1676400"/>
            <a:ext cx="8503920" cy="4648200"/>
          </a:xfrm>
        </p:spPr>
        <p:txBody>
          <a:bodyPr>
            <a:normAutofit lnSpcReduction="10000"/>
          </a:bodyPr>
          <a:lstStyle/>
          <a:p>
            <a:r>
              <a:rPr lang="en-US" dirty="0" smtClean="0"/>
              <a:t>The amount paid to Texas public schools is set by statute (Education Code, § 54.765):</a:t>
            </a:r>
          </a:p>
          <a:p>
            <a:r>
              <a:rPr lang="en-US" dirty="0" smtClean="0"/>
              <a:t>Plan pays </a:t>
            </a:r>
            <a:r>
              <a:rPr lang="en-US" u="sng" dirty="0" smtClean="0"/>
              <a:t>lesser</a:t>
            </a:r>
            <a:r>
              <a:rPr lang="en-US" dirty="0" smtClean="0"/>
              <a:t> of:</a:t>
            </a:r>
          </a:p>
          <a:p>
            <a:pPr lvl="1">
              <a:lnSpc>
                <a:spcPct val="80000"/>
              </a:lnSpc>
            </a:pPr>
            <a:r>
              <a:rPr lang="en-US" sz="2800" b="1" dirty="0" smtClean="0">
                <a:solidFill>
                  <a:schemeClr val="hlink"/>
                </a:solidFill>
              </a:rPr>
              <a:t>Amount paid by purchaser for units, plus earnings, </a:t>
            </a:r>
          </a:p>
          <a:p>
            <a:pPr lvl="2">
              <a:lnSpc>
                <a:spcPct val="80000"/>
              </a:lnSpc>
            </a:pPr>
            <a:r>
              <a:rPr lang="en-US" sz="2400" dirty="0" smtClean="0"/>
              <a:t>Earnings = </a:t>
            </a:r>
            <a:r>
              <a:rPr lang="en-US" sz="2400" i="1" u="sng" dirty="0" smtClean="0"/>
              <a:t>greater</a:t>
            </a:r>
            <a:r>
              <a:rPr lang="en-US" sz="2400" dirty="0" smtClean="0"/>
              <a:t> of:</a:t>
            </a:r>
          </a:p>
          <a:p>
            <a:pPr lvl="3">
              <a:lnSpc>
                <a:spcPct val="80000"/>
              </a:lnSpc>
            </a:pPr>
            <a:r>
              <a:rPr lang="en-US" dirty="0" smtClean="0">
                <a:solidFill>
                  <a:schemeClr val="tx1">
                    <a:lumMod val="50000"/>
                    <a:lumOff val="50000"/>
                  </a:schemeClr>
                </a:solidFill>
                <a:latin typeface="Arial Black" pitchFamily="34" charset="0"/>
              </a:rPr>
              <a:t>actual return on investments OR</a:t>
            </a:r>
          </a:p>
          <a:p>
            <a:pPr lvl="3">
              <a:lnSpc>
                <a:spcPct val="80000"/>
              </a:lnSpc>
            </a:pPr>
            <a:r>
              <a:rPr lang="en-US" dirty="0" smtClean="0">
                <a:solidFill>
                  <a:schemeClr val="tx1">
                    <a:lumMod val="50000"/>
                    <a:lumOff val="50000"/>
                  </a:schemeClr>
                </a:solidFill>
                <a:latin typeface="Arial Black" pitchFamily="34" charset="0"/>
              </a:rPr>
              <a:t>5% return on investments, </a:t>
            </a:r>
            <a:r>
              <a:rPr lang="en-US" u="sng" dirty="0" smtClean="0">
                <a:solidFill>
                  <a:schemeClr val="tx1">
                    <a:lumMod val="50000"/>
                    <a:lumOff val="50000"/>
                  </a:schemeClr>
                </a:solidFill>
                <a:latin typeface="Arial Black" pitchFamily="34" charset="0"/>
              </a:rPr>
              <a:t>subject to the availability of money in the fund for that purpose</a:t>
            </a:r>
          </a:p>
          <a:p>
            <a:pPr lvl="1">
              <a:lnSpc>
                <a:spcPct val="80000"/>
              </a:lnSpc>
              <a:buFontTx/>
              <a:buNone/>
            </a:pPr>
            <a:r>
              <a:rPr lang="en-US" sz="2400" dirty="0" smtClean="0"/>
              <a:t>	</a:t>
            </a:r>
            <a:r>
              <a:rPr lang="en-US" sz="2800" b="1" dirty="0" smtClean="0">
                <a:solidFill>
                  <a:schemeClr val="hlink"/>
                </a:solidFill>
              </a:rPr>
              <a:t>OR</a:t>
            </a:r>
          </a:p>
          <a:p>
            <a:pPr lvl="1">
              <a:lnSpc>
                <a:spcPct val="80000"/>
              </a:lnSpc>
            </a:pPr>
            <a:r>
              <a:rPr lang="en-US" sz="2800" b="1" dirty="0" smtClean="0">
                <a:solidFill>
                  <a:schemeClr val="hlink"/>
                </a:solidFill>
              </a:rPr>
              <a:t>101% of then-current tuition and required fees charged by the school at the time of redemption</a:t>
            </a:r>
          </a:p>
          <a:p>
            <a:pPr>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534400" cy="758952"/>
          </a:xfrm>
        </p:spPr>
        <p:txBody>
          <a:bodyPr>
            <a:normAutofit fontScale="90000"/>
          </a:bodyPr>
          <a:lstStyle/>
          <a:p>
            <a:r>
              <a:rPr lang="en-US" b="1" dirty="0" smtClean="0">
                <a:solidFill>
                  <a:srgbClr val="C00000"/>
                </a:solidFill>
              </a:rPr>
              <a:t>How much is paid to Texas private or out-of-state schools?</a:t>
            </a:r>
            <a:endParaRPr lang="en-US" b="1" dirty="0">
              <a:solidFill>
                <a:srgbClr val="C00000"/>
              </a:solidFill>
            </a:endParaRPr>
          </a:p>
        </p:txBody>
      </p:sp>
      <p:sp>
        <p:nvSpPr>
          <p:cNvPr id="3" name="Slide Number Placeholder 2"/>
          <p:cNvSpPr>
            <a:spLocks noGrp="1"/>
          </p:cNvSpPr>
          <p:nvPr>
            <p:ph type="sldNum" sz="quarter" idx="12"/>
          </p:nvPr>
        </p:nvSpPr>
        <p:spPr/>
        <p:txBody>
          <a:bodyPr/>
          <a:lstStyle/>
          <a:p>
            <a:fld id="{F5587487-5235-47CB-AEC6-92BD94700C58}" type="slidenum">
              <a:rPr lang="en-US" smtClean="0"/>
              <a:pPr/>
              <a:t>9</a:t>
            </a:fld>
            <a:endParaRPr lang="en-US" dirty="0"/>
          </a:p>
        </p:txBody>
      </p:sp>
      <p:sp>
        <p:nvSpPr>
          <p:cNvPr id="4" name="Content Placeholder 3"/>
          <p:cNvSpPr>
            <a:spLocks noGrp="1"/>
          </p:cNvSpPr>
          <p:nvPr>
            <p:ph sz="quarter" idx="1"/>
          </p:nvPr>
        </p:nvSpPr>
        <p:spPr>
          <a:xfrm>
            <a:off x="228600" y="1752600"/>
            <a:ext cx="8503920" cy="4572000"/>
          </a:xfrm>
        </p:spPr>
        <p:txBody>
          <a:bodyPr/>
          <a:lstStyle/>
          <a:p>
            <a:r>
              <a:rPr lang="en-US" sz="3200" dirty="0" smtClean="0"/>
              <a:t>Private, career, </a:t>
            </a:r>
            <a:r>
              <a:rPr lang="en-US" sz="3200" dirty="0" smtClean="0"/>
              <a:t>or out-of-state colleges will receive the </a:t>
            </a:r>
            <a:r>
              <a:rPr lang="en-US" sz="3200" i="1" u="sng" dirty="0" smtClean="0"/>
              <a:t>lesser</a:t>
            </a:r>
            <a:r>
              <a:rPr lang="en-US" sz="3200" dirty="0" smtClean="0"/>
              <a:t> of:</a:t>
            </a:r>
          </a:p>
          <a:p>
            <a:pPr lvl="1"/>
            <a:r>
              <a:rPr lang="en-US" sz="2400" dirty="0" smtClean="0"/>
              <a:t>Redemption value of the tuition units if redeemed at a Texas public college, </a:t>
            </a:r>
          </a:p>
          <a:p>
            <a:pPr lvl="1">
              <a:buNone/>
            </a:pPr>
            <a:r>
              <a:rPr lang="en-US" b="1" dirty="0" smtClean="0"/>
              <a:t>OR</a:t>
            </a:r>
          </a:p>
          <a:p>
            <a:pPr lvl="1"/>
            <a:r>
              <a:rPr lang="en-US" sz="2400" dirty="0" smtClean="0"/>
              <a:t>Amount paid for the tuition units adjusted for actual net earnings, including any negative earnings</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967</TotalTime>
  <Words>1826</Words>
  <Application>Microsoft Office PowerPoint</Application>
  <PresentationFormat>On-screen Show (4:3)</PresentationFormat>
  <Paragraphs>178</Paragraphs>
  <Slides>21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3" baseType="lpstr">
      <vt:lpstr>Civic</vt:lpstr>
      <vt:lpstr>Worksheet</vt:lpstr>
      <vt:lpstr>Slide 1</vt:lpstr>
      <vt:lpstr>What is it?</vt:lpstr>
      <vt:lpstr>Who manages the new plan?</vt:lpstr>
      <vt:lpstr>Does it work like the Texas Guaranteed Tuition Plan (TGTP)?</vt:lpstr>
      <vt:lpstr>How does the new plan work?</vt:lpstr>
      <vt:lpstr>Example of # of Units Required for 100 Hours 2009-2010 Academic Year</vt:lpstr>
      <vt:lpstr>Example: Type II Tuition Redemption</vt:lpstr>
      <vt:lpstr>What does the TTPF pay to the school?</vt:lpstr>
      <vt:lpstr>How much is paid to Texas private or out-of-state schools?</vt:lpstr>
      <vt:lpstr>How are units priced for sale?</vt:lpstr>
      <vt:lpstr>What are the purchaser’s payment options?</vt:lpstr>
      <vt:lpstr>Will the school invoice the TTPF in a manner similar to TGTP?</vt:lpstr>
      <vt:lpstr>How will the school know the amount the plan should pay?</vt:lpstr>
      <vt:lpstr>What program costs are deducted from the earnings?</vt:lpstr>
      <vt:lpstr>Will this plan have the same financial issues as the original plan?</vt:lpstr>
      <vt:lpstr>Program Suspension or Termination</vt:lpstr>
      <vt:lpstr>General</vt:lpstr>
      <vt:lpstr>Portal</vt:lpstr>
      <vt:lpstr>Your feedback is important, your involvement critical</vt:lpstr>
      <vt:lpstr>TASSCUBO Participation</vt:lpstr>
      <vt:lpstr>Contact Information</vt:lpstr>
    </vt:vector>
  </TitlesOfParts>
  <Company>TxCPA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Linda Fernandez</dc:creator>
  <cp:lastModifiedBy>Linda Fernandez</cp:lastModifiedBy>
  <cp:revision>79</cp:revision>
  <dcterms:created xsi:type="dcterms:W3CDTF">2009-12-11T18:25:42Z</dcterms:created>
  <dcterms:modified xsi:type="dcterms:W3CDTF">2010-06-16T16:09:59Z</dcterms:modified>
</cp:coreProperties>
</file>